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2375288-046E-DD43-993F-BD0B5D7A1999}">
          <p14:sldIdLst>
            <p14:sldId id="256"/>
            <p14:sldId id="257"/>
            <p14:sldId id="258"/>
            <p14:sldId id="259"/>
            <p14:sldId id="260"/>
            <p14:sldId id="261"/>
            <p14:sldId id="262"/>
          </p14:sldIdLst>
        </p14:section>
        <p14:section name="Symmetric" id="{1F8B570C-A5A9-C54D-914A-70CC20712206}">
          <p14:sldIdLst>
            <p14:sldId id="263"/>
            <p14:sldId id="264"/>
            <p14:sldId id="265"/>
          </p14:sldIdLst>
        </p14:section>
        <p14:section name="Hashing" id="{D40EF0E6-2DCB-F047-80CF-3F3A3BD1067E}">
          <p14:sldIdLst>
            <p14:sldId id="266"/>
            <p14:sldId id="267"/>
            <p14:sldId id="268"/>
            <p14:sldId id="269"/>
            <p14:sldId id="270"/>
          </p14:sldIdLst>
        </p14:section>
        <p14:section name="Asymmetric" id="{2949B48E-8506-DE46-A5A3-47F89BECC646}">
          <p14:sldIdLst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27"/>
    <p:restoredTop sz="86671"/>
  </p:normalViewPr>
  <p:slideViewPr>
    <p:cSldViewPr snapToGrid="0">
      <p:cViewPr>
        <p:scale>
          <a:sx n="93" d="100"/>
          <a:sy n="93" d="100"/>
        </p:scale>
        <p:origin x="360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3855EA-845B-4435-AED8-DDF643A4A4E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E11EEF5-8155-450D-B1BC-BE78F0499A92}">
      <dgm:prSet/>
      <dgm:spPr/>
      <dgm:t>
        <a:bodyPr/>
        <a:lstStyle/>
        <a:p>
          <a:r>
            <a:rPr lang="en-NL"/>
            <a:t>History of cryptography</a:t>
          </a:r>
          <a:endParaRPr lang="en-US"/>
        </a:p>
      </dgm:t>
    </dgm:pt>
    <dgm:pt modelId="{8D69C012-D540-456F-8B12-66C4D0BC4B2F}" type="parTrans" cxnId="{B5B5B9DE-48D0-4231-81B8-31B564D06F1A}">
      <dgm:prSet/>
      <dgm:spPr/>
      <dgm:t>
        <a:bodyPr/>
        <a:lstStyle/>
        <a:p>
          <a:endParaRPr lang="en-US"/>
        </a:p>
      </dgm:t>
    </dgm:pt>
    <dgm:pt modelId="{5CA2E168-6C1A-4196-9A06-202A4FAB1F66}" type="sibTrans" cxnId="{B5B5B9DE-48D0-4231-81B8-31B564D06F1A}">
      <dgm:prSet/>
      <dgm:spPr/>
      <dgm:t>
        <a:bodyPr/>
        <a:lstStyle/>
        <a:p>
          <a:endParaRPr lang="en-US"/>
        </a:p>
      </dgm:t>
    </dgm:pt>
    <dgm:pt modelId="{0001B0B4-F838-447C-A3FE-7BB0FC16732D}">
      <dgm:prSet/>
      <dgm:spPr/>
      <dgm:t>
        <a:bodyPr/>
        <a:lstStyle/>
        <a:p>
          <a:r>
            <a:rPr lang="en-NL"/>
            <a:t>Basics: Symmetric and asymmetric, hashing functions, signing</a:t>
          </a:r>
          <a:endParaRPr lang="en-US"/>
        </a:p>
      </dgm:t>
    </dgm:pt>
    <dgm:pt modelId="{8B3D420C-9D16-4F9B-977E-F81E6C92F8FD}" type="parTrans" cxnId="{593E9502-23F3-44C1-AB38-44B4A43466C1}">
      <dgm:prSet/>
      <dgm:spPr/>
      <dgm:t>
        <a:bodyPr/>
        <a:lstStyle/>
        <a:p>
          <a:endParaRPr lang="en-US"/>
        </a:p>
      </dgm:t>
    </dgm:pt>
    <dgm:pt modelId="{C778C26E-1129-43BC-A035-23FA77F644F3}" type="sibTrans" cxnId="{593E9502-23F3-44C1-AB38-44B4A43466C1}">
      <dgm:prSet/>
      <dgm:spPr/>
      <dgm:t>
        <a:bodyPr/>
        <a:lstStyle/>
        <a:p>
          <a:endParaRPr lang="en-US"/>
        </a:p>
      </dgm:t>
    </dgm:pt>
    <dgm:pt modelId="{317176AE-B94D-42B4-9B65-2CD4CBA2F171}">
      <dgm:prSet/>
      <dgm:spPr/>
      <dgm:t>
        <a:bodyPr/>
        <a:lstStyle/>
        <a:p>
          <a:r>
            <a:rPr lang="en-NL" dirty="0"/>
            <a:t>Current trends: Curves &amp; Post Quantum</a:t>
          </a:r>
          <a:endParaRPr lang="en-US" dirty="0"/>
        </a:p>
      </dgm:t>
    </dgm:pt>
    <dgm:pt modelId="{FA47CD8B-2AD3-4ECF-B2AA-92B237899C64}" type="parTrans" cxnId="{841E5204-602D-4A89-A503-FEE97ED6B62E}">
      <dgm:prSet/>
      <dgm:spPr/>
      <dgm:t>
        <a:bodyPr/>
        <a:lstStyle/>
        <a:p>
          <a:endParaRPr lang="en-US"/>
        </a:p>
      </dgm:t>
    </dgm:pt>
    <dgm:pt modelId="{FB9B18F7-BBF3-4241-A915-777875517E7A}" type="sibTrans" cxnId="{841E5204-602D-4A89-A503-FEE97ED6B62E}">
      <dgm:prSet/>
      <dgm:spPr/>
      <dgm:t>
        <a:bodyPr/>
        <a:lstStyle/>
        <a:p>
          <a:endParaRPr lang="en-US"/>
        </a:p>
      </dgm:t>
    </dgm:pt>
    <dgm:pt modelId="{C3790CCE-777C-4F89-8AAC-C03EF73D84B8}">
      <dgm:prSet/>
      <dgm:spPr/>
      <dgm:t>
        <a:bodyPr/>
        <a:lstStyle/>
        <a:p>
          <a:r>
            <a:rPr lang="en-NL"/>
            <a:t>C</a:t>
          </a:r>
          <a:r>
            <a:rPr lang="en-GB"/>
            <a:t>ertificate Authorities, Intermediate Certificates and other things that can annoy you</a:t>
          </a:r>
          <a:endParaRPr lang="en-US"/>
        </a:p>
      </dgm:t>
    </dgm:pt>
    <dgm:pt modelId="{A01FA470-EBB3-4496-AF9B-4C8A19B52CBE}" type="parTrans" cxnId="{D506017C-0C6E-4AD1-B254-4FAF49F32D00}">
      <dgm:prSet/>
      <dgm:spPr/>
      <dgm:t>
        <a:bodyPr/>
        <a:lstStyle/>
        <a:p>
          <a:endParaRPr lang="en-US"/>
        </a:p>
      </dgm:t>
    </dgm:pt>
    <dgm:pt modelId="{CE718856-669D-4220-873C-F47655E2D896}" type="sibTrans" cxnId="{D506017C-0C6E-4AD1-B254-4FAF49F32D00}">
      <dgm:prSet/>
      <dgm:spPr/>
      <dgm:t>
        <a:bodyPr/>
        <a:lstStyle/>
        <a:p>
          <a:endParaRPr lang="en-US"/>
        </a:p>
      </dgm:t>
    </dgm:pt>
    <dgm:pt modelId="{10FFB969-F97A-404C-910F-0B8A34398A7C}">
      <dgm:prSet/>
      <dgm:spPr/>
      <dgm:t>
        <a:bodyPr/>
        <a:lstStyle/>
        <a:p>
          <a:r>
            <a:rPr lang="en-GB"/>
            <a:t>Great ways to let AI help you</a:t>
          </a:r>
          <a:endParaRPr lang="en-US"/>
        </a:p>
      </dgm:t>
    </dgm:pt>
    <dgm:pt modelId="{A1B9A147-F24C-4206-88C1-A195605D56F4}" type="parTrans" cxnId="{DD77760F-5EF6-4415-B6E1-841668D7EEFF}">
      <dgm:prSet/>
      <dgm:spPr/>
      <dgm:t>
        <a:bodyPr/>
        <a:lstStyle/>
        <a:p>
          <a:endParaRPr lang="en-US"/>
        </a:p>
      </dgm:t>
    </dgm:pt>
    <dgm:pt modelId="{7D224308-379A-46C6-8149-CC80434097F6}" type="sibTrans" cxnId="{DD77760F-5EF6-4415-B6E1-841668D7EEFF}">
      <dgm:prSet/>
      <dgm:spPr/>
      <dgm:t>
        <a:bodyPr/>
        <a:lstStyle/>
        <a:p>
          <a:endParaRPr lang="en-US"/>
        </a:p>
      </dgm:t>
    </dgm:pt>
    <dgm:pt modelId="{6C426F96-33DC-4750-AC87-76D510A90A3F}">
      <dgm:prSet/>
      <dgm:spPr/>
      <dgm:t>
        <a:bodyPr/>
        <a:lstStyle/>
        <a:p>
          <a:r>
            <a:rPr lang="en-GB" dirty="0"/>
            <a:t>Pitfalls and tips</a:t>
          </a:r>
          <a:endParaRPr lang="en-US" dirty="0"/>
        </a:p>
      </dgm:t>
    </dgm:pt>
    <dgm:pt modelId="{983B5C1C-BE47-4838-9133-A8F2CAAA9E2D}" type="parTrans" cxnId="{CC2596B8-C715-4D94-A4D5-2C48440E0765}">
      <dgm:prSet/>
      <dgm:spPr/>
      <dgm:t>
        <a:bodyPr/>
        <a:lstStyle/>
        <a:p>
          <a:endParaRPr lang="en-US"/>
        </a:p>
      </dgm:t>
    </dgm:pt>
    <dgm:pt modelId="{ADB24126-F6B2-4479-9327-FE69BF16AD27}" type="sibTrans" cxnId="{CC2596B8-C715-4D94-A4D5-2C48440E0765}">
      <dgm:prSet/>
      <dgm:spPr/>
      <dgm:t>
        <a:bodyPr/>
        <a:lstStyle/>
        <a:p>
          <a:endParaRPr lang="en-US"/>
        </a:p>
      </dgm:t>
    </dgm:pt>
    <dgm:pt modelId="{6020BBFA-5360-47B1-92A2-BC3B3FFB3E01}" type="pres">
      <dgm:prSet presAssocID="{383855EA-845B-4435-AED8-DDF643A4A4E7}" presName="root" presStyleCnt="0">
        <dgm:presLayoutVars>
          <dgm:dir/>
          <dgm:resizeHandles val="exact"/>
        </dgm:presLayoutVars>
      </dgm:prSet>
      <dgm:spPr/>
    </dgm:pt>
    <dgm:pt modelId="{2890C49B-D746-4914-B1BF-702235AFADEF}" type="pres">
      <dgm:prSet presAssocID="{6E11EEF5-8155-450D-B1BC-BE78F0499A92}" presName="compNode" presStyleCnt="0"/>
      <dgm:spPr/>
    </dgm:pt>
    <dgm:pt modelId="{60F149D4-E3D3-4CE1-B08C-85A738A002E5}" type="pres">
      <dgm:prSet presAssocID="{6E11EEF5-8155-450D-B1BC-BE78F0499A92}" presName="bgRect" presStyleLbl="bgShp" presStyleIdx="0" presStyleCnt="6"/>
      <dgm:spPr/>
    </dgm:pt>
    <dgm:pt modelId="{B02CE775-F5F4-46CF-B89D-2C3AC5DD4470}" type="pres">
      <dgm:prSet presAssocID="{6E11EEF5-8155-450D-B1BC-BE78F0499A92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D96D9A17-567F-4AB4-A780-DEDFEFE21F93}" type="pres">
      <dgm:prSet presAssocID="{6E11EEF5-8155-450D-B1BC-BE78F0499A92}" presName="spaceRect" presStyleCnt="0"/>
      <dgm:spPr/>
    </dgm:pt>
    <dgm:pt modelId="{26884CCE-9E2F-43DE-A449-35D03C198B9E}" type="pres">
      <dgm:prSet presAssocID="{6E11EEF5-8155-450D-B1BC-BE78F0499A92}" presName="parTx" presStyleLbl="revTx" presStyleIdx="0" presStyleCnt="6">
        <dgm:presLayoutVars>
          <dgm:chMax val="0"/>
          <dgm:chPref val="0"/>
        </dgm:presLayoutVars>
      </dgm:prSet>
      <dgm:spPr/>
    </dgm:pt>
    <dgm:pt modelId="{0B3A19D7-19F8-443D-A117-59D1D70741F9}" type="pres">
      <dgm:prSet presAssocID="{5CA2E168-6C1A-4196-9A06-202A4FAB1F66}" presName="sibTrans" presStyleCnt="0"/>
      <dgm:spPr/>
    </dgm:pt>
    <dgm:pt modelId="{F14FD5E4-5003-4148-9FB8-AA150CD6A29A}" type="pres">
      <dgm:prSet presAssocID="{0001B0B4-F838-447C-A3FE-7BB0FC16732D}" presName="compNode" presStyleCnt="0"/>
      <dgm:spPr/>
    </dgm:pt>
    <dgm:pt modelId="{24491CF6-2557-44AA-9D6B-0ADFE9728B3B}" type="pres">
      <dgm:prSet presAssocID="{0001B0B4-F838-447C-A3FE-7BB0FC16732D}" presName="bgRect" presStyleLbl="bgShp" presStyleIdx="1" presStyleCnt="6"/>
      <dgm:spPr/>
    </dgm:pt>
    <dgm:pt modelId="{AC24F73D-B176-4CF4-997B-79D179862D49}" type="pres">
      <dgm:prSet presAssocID="{0001B0B4-F838-447C-A3FE-7BB0FC16732D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1277F9F3-BE99-4333-8B0B-0D11CEBEACC5}" type="pres">
      <dgm:prSet presAssocID="{0001B0B4-F838-447C-A3FE-7BB0FC16732D}" presName="spaceRect" presStyleCnt="0"/>
      <dgm:spPr/>
    </dgm:pt>
    <dgm:pt modelId="{A905C242-7561-4F37-9782-5051D40E2BAA}" type="pres">
      <dgm:prSet presAssocID="{0001B0B4-F838-447C-A3FE-7BB0FC16732D}" presName="parTx" presStyleLbl="revTx" presStyleIdx="1" presStyleCnt="6">
        <dgm:presLayoutVars>
          <dgm:chMax val="0"/>
          <dgm:chPref val="0"/>
        </dgm:presLayoutVars>
      </dgm:prSet>
      <dgm:spPr/>
    </dgm:pt>
    <dgm:pt modelId="{3D27B23B-6017-43E1-A043-837FBEA4FF69}" type="pres">
      <dgm:prSet presAssocID="{C778C26E-1129-43BC-A035-23FA77F644F3}" presName="sibTrans" presStyleCnt="0"/>
      <dgm:spPr/>
    </dgm:pt>
    <dgm:pt modelId="{1679148F-7C2A-4C88-A890-77FDCB7B8520}" type="pres">
      <dgm:prSet presAssocID="{317176AE-B94D-42B4-9B65-2CD4CBA2F171}" presName="compNode" presStyleCnt="0"/>
      <dgm:spPr/>
    </dgm:pt>
    <dgm:pt modelId="{7677C5DA-8CE4-4B22-8087-C65FA30828C4}" type="pres">
      <dgm:prSet presAssocID="{317176AE-B94D-42B4-9B65-2CD4CBA2F171}" presName="bgRect" presStyleLbl="bgShp" presStyleIdx="2" presStyleCnt="6"/>
      <dgm:spPr/>
    </dgm:pt>
    <dgm:pt modelId="{9CF9DAD7-D93B-4B99-AA16-CEDB4145EE3A}" type="pres">
      <dgm:prSet presAssocID="{317176AE-B94D-42B4-9B65-2CD4CBA2F17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active Sign"/>
        </a:ext>
      </dgm:extLst>
    </dgm:pt>
    <dgm:pt modelId="{6551E8BF-2F8C-40F7-8357-E69DB4694D17}" type="pres">
      <dgm:prSet presAssocID="{317176AE-B94D-42B4-9B65-2CD4CBA2F171}" presName="spaceRect" presStyleCnt="0"/>
      <dgm:spPr/>
    </dgm:pt>
    <dgm:pt modelId="{4C91F216-06E4-43C8-B5BB-06E9407334EA}" type="pres">
      <dgm:prSet presAssocID="{317176AE-B94D-42B4-9B65-2CD4CBA2F171}" presName="parTx" presStyleLbl="revTx" presStyleIdx="2" presStyleCnt="6">
        <dgm:presLayoutVars>
          <dgm:chMax val="0"/>
          <dgm:chPref val="0"/>
        </dgm:presLayoutVars>
      </dgm:prSet>
      <dgm:spPr/>
    </dgm:pt>
    <dgm:pt modelId="{8B581A6F-06E6-48C4-87EF-A1CB0C934B38}" type="pres">
      <dgm:prSet presAssocID="{FB9B18F7-BBF3-4241-A915-777875517E7A}" presName="sibTrans" presStyleCnt="0"/>
      <dgm:spPr/>
    </dgm:pt>
    <dgm:pt modelId="{245FB643-B82F-4DC4-9EBD-4E99FCD4DD6B}" type="pres">
      <dgm:prSet presAssocID="{C3790CCE-777C-4F89-8AAC-C03EF73D84B8}" presName="compNode" presStyleCnt="0"/>
      <dgm:spPr/>
    </dgm:pt>
    <dgm:pt modelId="{7F4B9CDF-BFA3-4838-9C58-5161A65C17B4}" type="pres">
      <dgm:prSet presAssocID="{C3790CCE-777C-4F89-8AAC-C03EF73D84B8}" presName="bgRect" presStyleLbl="bgShp" presStyleIdx="3" presStyleCnt="6"/>
      <dgm:spPr/>
    </dgm:pt>
    <dgm:pt modelId="{2057E86A-18C7-43A1-B68A-FF7763627350}" type="pres">
      <dgm:prSet presAssocID="{C3790CCE-777C-4F89-8AAC-C03EF73D84B8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"/>
        </a:ext>
      </dgm:extLst>
    </dgm:pt>
    <dgm:pt modelId="{5701DD57-0D70-4DE7-A7C2-1922A2A50BD2}" type="pres">
      <dgm:prSet presAssocID="{C3790CCE-777C-4F89-8AAC-C03EF73D84B8}" presName="spaceRect" presStyleCnt="0"/>
      <dgm:spPr/>
    </dgm:pt>
    <dgm:pt modelId="{939EC040-943E-416A-BE90-A1928A4B054C}" type="pres">
      <dgm:prSet presAssocID="{C3790CCE-777C-4F89-8AAC-C03EF73D84B8}" presName="parTx" presStyleLbl="revTx" presStyleIdx="3" presStyleCnt="6">
        <dgm:presLayoutVars>
          <dgm:chMax val="0"/>
          <dgm:chPref val="0"/>
        </dgm:presLayoutVars>
      </dgm:prSet>
      <dgm:spPr/>
    </dgm:pt>
    <dgm:pt modelId="{17CF7044-D601-4C85-ACFF-297AD1742E05}" type="pres">
      <dgm:prSet presAssocID="{CE718856-669D-4220-873C-F47655E2D896}" presName="sibTrans" presStyleCnt="0"/>
      <dgm:spPr/>
    </dgm:pt>
    <dgm:pt modelId="{81264AB9-04BB-496A-A635-F0EEA4A6ECC1}" type="pres">
      <dgm:prSet presAssocID="{10FFB969-F97A-404C-910F-0B8A34398A7C}" presName="compNode" presStyleCnt="0"/>
      <dgm:spPr/>
    </dgm:pt>
    <dgm:pt modelId="{06678DA1-6724-4E72-ACF0-CC37DC80E60C}" type="pres">
      <dgm:prSet presAssocID="{10FFB969-F97A-404C-910F-0B8A34398A7C}" presName="bgRect" presStyleLbl="bgShp" presStyleIdx="4" presStyleCnt="6"/>
      <dgm:spPr/>
    </dgm:pt>
    <dgm:pt modelId="{76163E82-0079-4188-BDA0-7DDB562DF638}" type="pres">
      <dgm:prSet presAssocID="{10FFB969-F97A-404C-910F-0B8A34398A7C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60DDEB1-CC5B-4784-848D-A905D3E93A50}" type="pres">
      <dgm:prSet presAssocID="{10FFB969-F97A-404C-910F-0B8A34398A7C}" presName="spaceRect" presStyleCnt="0"/>
      <dgm:spPr/>
    </dgm:pt>
    <dgm:pt modelId="{8B770811-11BE-4B28-9CDE-F057C0C0DC4C}" type="pres">
      <dgm:prSet presAssocID="{10FFB969-F97A-404C-910F-0B8A34398A7C}" presName="parTx" presStyleLbl="revTx" presStyleIdx="4" presStyleCnt="6">
        <dgm:presLayoutVars>
          <dgm:chMax val="0"/>
          <dgm:chPref val="0"/>
        </dgm:presLayoutVars>
      </dgm:prSet>
      <dgm:spPr/>
    </dgm:pt>
    <dgm:pt modelId="{9E518928-E3CF-438A-B1E6-EB5927088F20}" type="pres">
      <dgm:prSet presAssocID="{7D224308-379A-46C6-8149-CC80434097F6}" presName="sibTrans" presStyleCnt="0"/>
      <dgm:spPr/>
    </dgm:pt>
    <dgm:pt modelId="{E18A3A49-B20A-4C6D-8E70-ECDED1B5383C}" type="pres">
      <dgm:prSet presAssocID="{6C426F96-33DC-4750-AC87-76D510A90A3F}" presName="compNode" presStyleCnt="0"/>
      <dgm:spPr/>
    </dgm:pt>
    <dgm:pt modelId="{8F3D82C6-BD6B-442D-B1BE-E274A3012FF4}" type="pres">
      <dgm:prSet presAssocID="{6C426F96-33DC-4750-AC87-76D510A90A3F}" presName="bgRect" presStyleLbl="bgShp" presStyleIdx="5" presStyleCnt="6"/>
      <dgm:spPr/>
    </dgm:pt>
    <dgm:pt modelId="{6A86D628-C6A5-4828-B575-890841D6992B}" type="pres">
      <dgm:prSet presAssocID="{6C426F96-33DC-4750-AC87-76D510A90A3F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AB634518-A9E4-493B-98A0-2C2A6F3E7A40}" type="pres">
      <dgm:prSet presAssocID="{6C426F96-33DC-4750-AC87-76D510A90A3F}" presName="spaceRect" presStyleCnt="0"/>
      <dgm:spPr/>
    </dgm:pt>
    <dgm:pt modelId="{749FF26B-D30E-4724-B664-2291957A719F}" type="pres">
      <dgm:prSet presAssocID="{6C426F96-33DC-4750-AC87-76D510A90A3F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593E9502-23F3-44C1-AB38-44B4A43466C1}" srcId="{383855EA-845B-4435-AED8-DDF643A4A4E7}" destId="{0001B0B4-F838-447C-A3FE-7BB0FC16732D}" srcOrd="1" destOrd="0" parTransId="{8B3D420C-9D16-4F9B-977E-F81E6C92F8FD}" sibTransId="{C778C26E-1129-43BC-A035-23FA77F644F3}"/>
    <dgm:cxn modelId="{841E5204-602D-4A89-A503-FEE97ED6B62E}" srcId="{383855EA-845B-4435-AED8-DDF643A4A4E7}" destId="{317176AE-B94D-42B4-9B65-2CD4CBA2F171}" srcOrd="2" destOrd="0" parTransId="{FA47CD8B-2AD3-4ECF-B2AA-92B237899C64}" sibTransId="{FB9B18F7-BBF3-4241-A915-777875517E7A}"/>
    <dgm:cxn modelId="{DD77760F-5EF6-4415-B6E1-841668D7EEFF}" srcId="{383855EA-845B-4435-AED8-DDF643A4A4E7}" destId="{10FFB969-F97A-404C-910F-0B8A34398A7C}" srcOrd="4" destOrd="0" parTransId="{A1B9A147-F24C-4206-88C1-A195605D56F4}" sibTransId="{7D224308-379A-46C6-8149-CC80434097F6}"/>
    <dgm:cxn modelId="{94EF101B-E43E-416E-ADC2-75B32B55EA73}" type="presOf" srcId="{6C426F96-33DC-4750-AC87-76D510A90A3F}" destId="{749FF26B-D30E-4724-B664-2291957A719F}" srcOrd="0" destOrd="0" presId="urn:microsoft.com/office/officeart/2018/2/layout/IconVerticalSolidList"/>
    <dgm:cxn modelId="{D094243E-0427-48F7-BCEA-868BF3F8D132}" type="presOf" srcId="{C3790CCE-777C-4F89-8AAC-C03EF73D84B8}" destId="{939EC040-943E-416A-BE90-A1928A4B054C}" srcOrd="0" destOrd="0" presId="urn:microsoft.com/office/officeart/2018/2/layout/IconVerticalSolidList"/>
    <dgm:cxn modelId="{09E56062-29D5-44CA-AA7D-1E7C9F95073F}" type="presOf" srcId="{10FFB969-F97A-404C-910F-0B8A34398A7C}" destId="{8B770811-11BE-4B28-9CDE-F057C0C0DC4C}" srcOrd="0" destOrd="0" presId="urn:microsoft.com/office/officeart/2018/2/layout/IconVerticalSolidList"/>
    <dgm:cxn modelId="{D506017C-0C6E-4AD1-B254-4FAF49F32D00}" srcId="{383855EA-845B-4435-AED8-DDF643A4A4E7}" destId="{C3790CCE-777C-4F89-8AAC-C03EF73D84B8}" srcOrd="3" destOrd="0" parTransId="{A01FA470-EBB3-4496-AF9B-4C8A19B52CBE}" sibTransId="{CE718856-669D-4220-873C-F47655E2D896}"/>
    <dgm:cxn modelId="{7AE9B394-B041-40C6-81BC-3A5A6902DBFE}" type="presOf" srcId="{0001B0B4-F838-447C-A3FE-7BB0FC16732D}" destId="{A905C242-7561-4F37-9782-5051D40E2BAA}" srcOrd="0" destOrd="0" presId="urn:microsoft.com/office/officeart/2018/2/layout/IconVerticalSolidList"/>
    <dgm:cxn modelId="{D4BB9B99-F069-456F-8BA4-F64D0F8A10A7}" type="presOf" srcId="{6E11EEF5-8155-450D-B1BC-BE78F0499A92}" destId="{26884CCE-9E2F-43DE-A449-35D03C198B9E}" srcOrd="0" destOrd="0" presId="urn:microsoft.com/office/officeart/2018/2/layout/IconVerticalSolidList"/>
    <dgm:cxn modelId="{CC2596B8-C715-4D94-A4D5-2C48440E0765}" srcId="{383855EA-845B-4435-AED8-DDF643A4A4E7}" destId="{6C426F96-33DC-4750-AC87-76D510A90A3F}" srcOrd="5" destOrd="0" parTransId="{983B5C1C-BE47-4838-9133-A8F2CAAA9E2D}" sibTransId="{ADB24126-F6B2-4479-9327-FE69BF16AD27}"/>
    <dgm:cxn modelId="{B5B5B9DE-48D0-4231-81B8-31B564D06F1A}" srcId="{383855EA-845B-4435-AED8-DDF643A4A4E7}" destId="{6E11EEF5-8155-450D-B1BC-BE78F0499A92}" srcOrd="0" destOrd="0" parTransId="{8D69C012-D540-456F-8B12-66C4D0BC4B2F}" sibTransId="{5CA2E168-6C1A-4196-9A06-202A4FAB1F66}"/>
    <dgm:cxn modelId="{83C76CF0-BDC7-46B5-B079-283509D26DEE}" type="presOf" srcId="{317176AE-B94D-42B4-9B65-2CD4CBA2F171}" destId="{4C91F216-06E4-43C8-B5BB-06E9407334EA}" srcOrd="0" destOrd="0" presId="urn:microsoft.com/office/officeart/2018/2/layout/IconVerticalSolidList"/>
    <dgm:cxn modelId="{BEAE10F5-0478-424F-895E-868C6B6EA7C9}" type="presOf" srcId="{383855EA-845B-4435-AED8-DDF643A4A4E7}" destId="{6020BBFA-5360-47B1-92A2-BC3B3FFB3E01}" srcOrd="0" destOrd="0" presId="urn:microsoft.com/office/officeart/2018/2/layout/IconVerticalSolidList"/>
    <dgm:cxn modelId="{3645683D-8C04-4EEB-9BD8-33D635ED0DD0}" type="presParOf" srcId="{6020BBFA-5360-47B1-92A2-BC3B3FFB3E01}" destId="{2890C49B-D746-4914-B1BF-702235AFADEF}" srcOrd="0" destOrd="0" presId="urn:microsoft.com/office/officeart/2018/2/layout/IconVerticalSolidList"/>
    <dgm:cxn modelId="{21138DE3-E14B-4C5D-8C2D-15F0584A5779}" type="presParOf" srcId="{2890C49B-D746-4914-B1BF-702235AFADEF}" destId="{60F149D4-E3D3-4CE1-B08C-85A738A002E5}" srcOrd="0" destOrd="0" presId="urn:microsoft.com/office/officeart/2018/2/layout/IconVerticalSolidList"/>
    <dgm:cxn modelId="{ACBAE7AE-82C5-40EB-9D4C-A604035978F5}" type="presParOf" srcId="{2890C49B-D746-4914-B1BF-702235AFADEF}" destId="{B02CE775-F5F4-46CF-B89D-2C3AC5DD4470}" srcOrd="1" destOrd="0" presId="urn:microsoft.com/office/officeart/2018/2/layout/IconVerticalSolidList"/>
    <dgm:cxn modelId="{F38F5C97-940E-42AF-9997-6D6A55B183E9}" type="presParOf" srcId="{2890C49B-D746-4914-B1BF-702235AFADEF}" destId="{D96D9A17-567F-4AB4-A780-DEDFEFE21F93}" srcOrd="2" destOrd="0" presId="urn:microsoft.com/office/officeart/2018/2/layout/IconVerticalSolidList"/>
    <dgm:cxn modelId="{AC1CF510-D047-4423-BA4A-FB4802678983}" type="presParOf" srcId="{2890C49B-D746-4914-B1BF-702235AFADEF}" destId="{26884CCE-9E2F-43DE-A449-35D03C198B9E}" srcOrd="3" destOrd="0" presId="urn:microsoft.com/office/officeart/2018/2/layout/IconVerticalSolidList"/>
    <dgm:cxn modelId="{6559BAE7-FFC0-4F8C-8B40-DDC0AC2A823E}" type="presParOf" srcId="{6020BBFA-5360-47B1-92A2-BC3B3FFB3E01}" destId="{0B3A19D7-19F8-443D-A117-59D1D70741F9}" srcOrd="1" destOrd="0" presId="urn:microsoft.com/office/officeart/2018/2/layout/IconVerticalSolidList"/>
    <dgm:cxn modelId="{A1AACFD0-2350-41B9-98E8-51B2AE8C1D00}" type="presParOf" srcId="{6020BBFA-5360-47B1-92A2-BC3B3FFB3E01}" destId="{F14FD5E4-5003-4148-9FB8-AA150CD6A29A}" srcOrd="2" destOrd="0" presId="urn:microsoft.com/office/officeart/2018/2/layout/IconVerticalSolidList"/>
    <dgm:cxn modelId="{034A1071-61F0-4EFF-9C93-B9F6F8C487C2}" type="presParOf" srcId="{F14FD5E4-5003-4148-9FB8-AA150CD6A29A}" destId="{24491CF6-2557-44AA-9D6B-0ADFE9728B3B}" srcOrd="0" destOrd="0" presId="urn:microsoft.com/office/officeart/2018/2/layout/IconVerticalSolidList"/>
    <dgm:cxn modelId="{214BB7AD-A68A-49B1-88E8-45C28F814FDF}" type="presParOf" srcId="{F14FD5E4-5003-4148-9FB8-AA150CD6A29A}" destId="{AC24F73D-B176-4CF4-997B-79D179862D49}" srcOrd="1" destOrd="0" presId="urn:microsoft.com/office/officeart/2018/2/layout/IconVerticalSolidList"/>
    <dgm:cxn modelId="{F4D0683E-7655-485B-B716-5E304FA52305}" type="presParOf" srcId="{F14FD5E4-5003-4148-9FB8-AA150CD6A29A}" destId="{1277F9F3-BE99-4333-8B0B-0D11CEBEACC5}" srcOrd="2" destOrd="0" presId="urn:microsoft.com/office/officeart/2018/2/layout/IconVerticalSolidList"/>
    <dgm:cxn modelId="{A9F52570-0ECF-415A-960A-535E44A8F10C}" type="presParOf" srcId="{F14FD5E4-5003-4148-9FB8-AA150CD6A29A}" destId="{A905C242-7561-4F37-9782-5051D40E2BAA}" srcOrd="3" destOrd="0" presId="urn:microsoft.com/office/officeart/2018/2/layout/IconVerticalSolidList"/>
    <dgm:cxn modelId="{9B1D4995-CDB1-4FB0-8497-BC2EC35FAC0F}" type="presParOf" srcId="{6020BBFA-5360-47B1-92A2-BC3B3FFB3E01}" destId="{3D27B23B-6017-43E1-A043-837FBEA4FF69}" srcOrd="3" destOrd="0" presId="urn:microsoft.com/office/officeart/2018/2/layout/IconVerticalSolidList"/>
    <dgm:cxn modelId="{D7A86326-76F2-4A56-9DF3-1560216767DB}" type="presParOf" srcId="{6020BBFA-5360-47B1-92A2-BC3B3FFB3E01}" destId="{1679148F-7C2A-4C88-A890-77FDCB7B8520}" srcOrd="4" destOrd="0" presId="urn:microsoft.com/office/officeart/2018/2/layout/IconVerticalSolidList"/>
    <dgm:cxn modelId="{2DE267E6-08A8-4B5E-94CD-E656AB2FCD52}" type="presParOf" srcId="{1679148F-7C2A-4C88-A890-77FDCB7B8520}" destId="{7677C5DA-8CE4-4B22-8087-C65FA30828C4}" srcOrd="0" destOrd="0" presId="urn:microsoft.com/office/officeart/2018/2/layout/IconVerticalSolidList"/>
    <dgm:cxn modelId="{0DA869EC-31A5-4D24-A103-68C884250F49}" type="presParOf" srcId="{1679148F-7C2A-4C88-A890-77FDCB7B8520}" destId="{9CF9DAD7-D93B-4B99-AA16-CEDB4145EE3A}" srcOrd="1" destOrd="0" presId="urn:microsoft.com/office/officeart/2018/2/layout/IconVerticalSolidList"/>
    <dgm:cxn modelId="{8DF77913-E4B2-4FEA-B4FB-A23354991030}" type="presParOf" srcId="{1679148F-7C2A-4C88-A890-77FDCB7B8520}" destId="{6551E8BF-2F8C-40F7-8357-E69DB4694D17}" srcOrd="2" destOrd="0" presId="urn:microsoft.com/office/officeart/2018/2/layout/IconVerticalSolidList"/>
    <dgm:cxn modelId="{93EFC4B2-6308-4128-9EEB-5C5AF23E66F2}" type="presParOf" srcId="{1679148F-7C2A-4C88-A890-77FDCB7B8520}" destId="{4C91F216-06E4-43C8-B5BB-06E9407334EA}" srcOrd="3" destOrd="0" presId="urn:microsoft.com/office/officeart/2018/2/layout/IconVerticalSolidList"/>
    <dgm:cxn modelId="{24C53630-3EAF-47BE-A067-D2F83BFF3B8E}" type="presParOf" srcId="{6020BBFA-5360-47B1-92A2-BC3B3FFB3E01}" destId="{8B581A6F-06E6-48C4-87EF-A1CB0C934B38}" srcOrd="5" destOrd="0" presId="urn:microsoft.com/office/officeart/2018/2/layout/IconVerticalSolidList"/>
    <dgm:cxn modelId="{F2D44F11-AFDB-42FC-ADA5-C6B479550648}" type="presParOf" srcId="{6020BBFA-5360-47B1-92A2-BC3B3FFB3E01}" destId="{245FB643-B82F-4DC4-9EBD-4E99FCD4DD6B}" srcOrd="6" destOrd="0" presId="urn:microsoft.com/office/officeart/2018/2/layout/IconVerticalSolidList"/>
    <dgm:cxn modelId="{67CFA822-A412-4DD1-A836-045AF8EF11D7}" type="presParOf" srcId="{245FB643-B82F-4DC4-9EBD-4E99FCD4DD6B}" destId="{7F4B9CDF-BFA3-4838-9C58-5161A65C17B4}" srcOrd="0" destOrd="0" presId="urn:microsoft.com/office/officeart/2018/2/layout/IconVerticalSolidList"/>
    <dgm:cxn modelId="{22A32D83-A1BD-4618-8C10-254FDBA5ACCD}" type="presParOf" srcId="{245FB643-B82F-4DC4-9EBD-4E99FCD4DD6B}" destId="{2057E86A-18C7-43A1-B68A-FF7763627350}" srcOrd="1" destOrd="0" presId="urn:microsoft.com/office/officeart/2018/2/layout/IconVerticalSolidList"/>
    <dgm:cxn modelId="{5E34A4B8-760C-4179-B647-858A8436E10D}" type="presParOf" srcId="{245FB643-B82F-4DC4-9EBD-4E99FCD4DD6B}" destId="{5701DD57-0D70-4DE7-A7C2-1922A2A50BD2}" srcOrd="2" destOrd="0" presId="urn:microsoft.com/office/officeart/2018/2/layout/IconVerticalSolidList"/>
    <dgm:cxn modelId="{8844A880-DE81-4E28-9DE3-FA737DCF0239}" type="presParOf" srcId="{245FB643-B82F-4DC4-9EBD-4E99FCD4DD6B}" destId="{939EC040-943E-416A-BE90-A1928A4B054C}" srcOrd="3" destOrd="0" presId="urn:microsoft.com/office/officeart/2018/2/layout/IconVerticalSolidList"/>
    <dgm:cxn modelId="{9AB84A5C-75D6-436C-9509-78EA5B495E37}" type="presParOf" srcId="{6020BBFA-5360-47B1-92A2-BC3B3FFB3E01}" destId="{17CF7044-D601-4C85-ACFF-297AD1742E05}" srcOrd="7" destOrd="0" presId="urn:microsoft.com/office/officeart/2018/2/layout/IconVerticalSolidList"/>
    <dgm:cxn modelId="{9A25FA47-ECCA-4437-A595-AF274CA219E1}" type="presParOf" srcId="{6020BBFA-5360-47B1-92A2-BC3B3FFB3E01}" destId="{81264AB9-04BB-496A-A635-F0EEA4A6ECC1}" srcOrd="8" destOrd="0" presId="urn:microsoft.com/office/officeart/2018/2/layout/IconVerticalSolidList"/>
    <dgm:cxn modelId="{96D70B16-9CE9-4B42-BE8F-C85B5A8D5C05}" type="presParOf" srcId="{81264AB9-04BB-496A-A635-F0EEA4A6ECC1}" destId="{06678DA1-6724-4E72-ACF0-CC37DC80E60C}" srcOrd="0" destOrd="0" presId="urn:microsoft.com/office/officeart/2018/2/layout/IconVerticalSolidList"/>
    <dgm:cxn modelId="{E3768192-9F9E-4738-8955-8387B8B6AEB8}" type="presParOf" srcId="{81264AB9-04BB-496A-A635-F0EEA4A6ECC1}" destId="{76163E82-0079-4188-BDA0-7DDB562DF638}" srcOrd="1" destOrd="0" presId="urn:microsoft.com/office/officeart/2018/2/layout/IconVerticalSolidList"/>
    <dgm:cxn modelId="{B0A7881F-06EB-419C-B51F-97110B233775}" type="presParOf" srcId="{81264AB9-04BB-496A-A635-F0EEA4A6ECC1}" destId="{E60DDEB1-CC5B-4784-848D-A905D3E93A50}" srcOrd="2" destOrd="0" presId="urn:microsoft.com/office/officeart/2018/2/layout/IconVerticalSolidList"/>
    <dgm:cxn modelId="{96CEB3F6-8A99-4B73-BB76-5588B730E3CE}" type="presParOf" srcId="{81264AB9-04BB-496A-A635-F0EEA4A6ECC1}" destId="{8B770811-11BE-4B28-9CDE-F057C0C0DC4C}" srcOrd="3" destOrd="0" presId="urn:microsoft.com/office/officeart/2018/2/layout/IconVerticalSolidList"/>
    <dgm:cxn modelId="{03072278-B52A-4312-A653-7D06F21929B2}" type="presParOf" srcId="{6020BBFA-5360-47B1-92A2-BC3B3FFB3E01}" destId="{9E518928-E3CF-438A-B1E6-EB5927088F20}" srcOrd="9" destOrd="0" presId="urn:microsoft.com/office/officeart/2018/2/layout/IconVerticalSolidList"/>
    <dgm:cxn modelId="{DE0CE65C-7A42-462E-BF20-C27EB869BFB3}" type="presParOf" srcId="{6020BBFA-5360-47B1-92A2-BC3B3FFB3E01}" destId="{E18A3A49-B20A-4C6D-8E70-ECDED1B5383C}" srcOrd="10" destOrd="0" presId="urn:microsoft.com/office/officeart/2018/2/layout/IconVerticalSolidList"/>
    <dgm:cxn modelId="{8E1977E6-9F14-4923-8DEA-88D20E6236A3}" type="presParOf" srcId="{E18A3A49-B20A-4C6D-8E70-ECDED1B5383C}" destId="{8F3D82C6-BD6B-442D-B1BE-E274A3012FF4}" srcOrd="0" destOrd="0" presId="urn:microsoft.com/office/officeart/2018/2/layout/IconVerticalSolidList"/>
    <dgm:cxn modelId="{D89853B9-2985-4756-BE23-BBB4B58C54AF}" type="presParOf" srcId="{E18A3A49-B20A-4C6D-8E70-ECDED1B5383C}" destId="{6A86D628-C6A5-4828-B575-890841D6992B}" srcOrd="1" destOrd="0" presId="urn:microsoft.com/office/officeart/2018/2/layout/IconVerticalSolidList"/>
    <dgm:cxn modelId="{CFD3E38E-39B4-4C9B-979C-ABFA5A6A542A}" type="presParOf" srcId="{E18A3A49-B20A-4C6D-8E70-ECDED1B5383C}" destId="{AB634518-A9E4-493B-98A0-2C2A6F3E7A40}" srcOrd="2" destOrd="0" presId="urn:microsoft.com/office/officeart/2018/2/layout/IconVerticalSolidList"/>
    <dgm:cxn modelId="{7E0DACBE-6A9E-4DDB-9260-D9557DF54517}" type="presParOf" srcId="{E18A3A49-B20A-4C6D-8E70-ECDED1B5383C}" destId="{749FF26B-D30E-4724-B664-2291957A719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F149D4-E3D3-4CE1-B08C-85A738A002E5}">
      <dsp:nvSpPr>
        <dsp:cNvPr id="0" name=""/>
        <dsp:cNvSpPr/>
      </dsp:nvSpPr>
      <dsp:spPr>
        <a:xfrm>
          <a:off x="0" y="1901"/>
          <a:ext cx="63016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2CE775-F5F4-46CF-B89D-2C3AC5DD4470}">
      <dsp:nvSpPr>
        <dsp:cNvPr id="0" name=""/>
        <dsp:cNvSpPr/>
      </dsp:nvSpPr>
      <dsp:spPr>
        <a:xfrm>
          <a:off x="245129" y="184229"/>
          <a:ext cx="445690" cy="4456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884CCE-9E2F-43DE-A449-35D03C198B9E}">
      <dsp:nvSpPr>
        <dsp:cNvPr id="0" name=""/>
        <dsp:cNvSpPr/>
      </dsp:nvSpPr>
      <dsp:spPr>
        <a:xfrm>
          <a:off x="935949" y="1901"/>
          <a:ext cx="53656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1900" kern="1200"/>
            <a:t>History of cryptography</a:t>
          </a:r>
          <a:endParaRPr lang="en-US" sz="1900" kern="1200"/>
        </a:p>
      </dsp:txBody>
      <dsp:txXfrm>
        <a:off x="935949" y="1901"/>
        <a:ext cx="5365651" cy="810345"/>
      </dsp:txXfrm>
    </dsp:sp>
    <dsp:sp modelId="{24491CF6-2557-44AA-9D6B-0ADFE9728B3B}">
      <dsp:nvSpPr>
        <dsp:cNvPr id="0" name=""/>
        <dsp:cNvSpPr/>
      </dsp:nvSpPr>
      <dsp:spPr>
        <a:xfrm>
          <a:off x="0" y="1014833"/>
          <a:ext cx="63016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24F73D-B176-4CF4-997B-79D179862D49}">
      <dsp:nvSpPr>
        <dsp:cNvPr id="0" name=""/>
        <dsp:cNvSpPr/>
      </dsp:nvSpPr>
      <dsp:spPr>
        <a:xfrm>
          <a:off x="245129" y="1197161"/>
          <a:ext cx="445690" cy="4456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05C242-7561-4F37-9782-5051D40E2BAA}">
      <dsp:nvSpPr>
        <dsp:cNvPr id="0" name=""/>
        <dsp:cNvSpPr/>
      </dsp:nvSpPr>
      <dsp:spPr>
        <a:xfrm>
          <a:off x="935949" y="1014833"/>
          <a:ext cx="53656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1900" kern="1200"/>
            <a:t>Basics: Symmetric and asymmetric, hashing functions, signing</a:t>
          </a:r>
          <a:endParaRPr lang="en-US" sz="1900" kern="1200"/>
        </a:p>
      </dsp:txBody>
      <dsp:txXfrm>
        <a:off x="935949" y="1014833"/>
        <a:ext cx="5365651" cy="810345"/>
      </dsp:txXfrm>
    </dsp:sp>
    <dsp:sp modelId="{7677C5DA-8CE4-4B22-8087-C65FA30828C4}">
      <dsp:nvSpPr>
        <dsp:cNvPr id="0" name=""/>
        <dsp:cNvSpPr/>
      </dsp:nvSpPr>
      <dsp:spPr>
        <a:xfrm>
          <a:off x="0" y="2027765"/>
          <a:ext cx="63016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F9DAD7-D93B-4B99-AA16-CEDB4145EE3A}">
      <dsp:nvSpPr>
        <dsp:cNvPr id="0" name=""/>
        <dsp:cNvSpPr/>
      </dsp:nvSpPr>
      <dsp:spPr>
        <a:xfrm>
          <a:off x="245129" y="2210093"/>
          <a:ext cx="445690" cy="4456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91F216-06E4-43C8-B5BB-06E9407334EA}">
      <dsp:nvSpPr>
        <dsp:cNvPr id="0" name=""/>
        <dsp:cNvSpPr/>
      </dsp:nvSpPr>
      <dsp:spPr>
        <a:xfrm>
          <a:off x="935949" y="2027765"/>
          <a:ext cx="53656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1900" kern="1200" dirty="0"/>
            <a:t>Current trends: Curves &amp; Post Quantum</a:t>
          </a:r>
          <a:endParaRPr lang="en-US" sz="1900" kern="1200" dirty="0"/>
        </a:p>
      </dsp:txBody>
      <dsp:txXfrm>
        <a:off x="935949" y="2027765"/>
        <a:ext cx="5365651" cy="810345"/>
      </dsp:txXfrm>
    </dsp:sp>
    <dsp:sp modelId="{7F4B9CDF-BFA3-4838-9C58-5161A65C17B4}">
      <dsp:nvSpPr>
        <dsp:cNvPr id="0" name=""/>
        <dsp:cNvSpPr/>
      </dsp:nvSpPr>
      <dsp:spPr>
        <a:xfrm>
          <a:off x="0" y="3040697"/>
          <a:ext cx="63016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57E86A-18C7-43A1-B68A-FF7763627350}">
      <dsp:nvSpPr>
        <dsp:cNvPr id="0" name=""/>
        <dsp:cNvSpPr/>
      </dsp:nvSpPr>
      <dsp:spPr>
        <a:xfrm>
          <a:off x="245129" y="3223025"/>
          <a:ext cx="445690" cy="4456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9EC040-943E-416A-BE90-A1928A4B054C}">
      <dsp:nvSpPr>
        <dsp:cNvPr id="0" name=""/>
        <dsp:cNvSpPr/>
      </dsp:nvSpPr>
      <dsp:spPr>
        <a:xfrm>
          <a:off x="935949" y="3040697"/>
          <a:ext cx="53656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1900" kern="1200"/>
            <a:t>C</a:t>
          </a:r>
          <a:r>
            <a:rPr lang="en-GB" sz="1900" kern="1200"/>
            <a:t>ertificate Authorities, Intermediate Certificates and other things that can annoy you</a:t>
          </a:r>
          <a:endParaRPr lang="en-US" sz="1900" kern="1200"/>
        </a:p>
      </dsp:txBody>
      <dsp:txXfrm>
        <a:off x="935949" y="3040697"/>
        <a:ext cx="5365651" cy="810345"/>
      </dsp:txXfrm>
    </dsp:sp>
    <dsp:sp modelId="{06678DA1-6724-4E72-ACF0-CC37DC80E60C}">
      <dsp:nvSpPr>
        <dsp:cNvPr id="0" name=""/>
        <dsp:cNvSpPr/>
      </dsp:nvSpPr>
      <dsp:spPr>
        <a:xfrm>
          <a:off x="0" y="4053629"/>
          <a:ext cx="63016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163E82-0079-4188-BDA0-7DDB562DF638}">
      <dsp:nvSpPr>
        <dsp:cNvPr id="0" name=""/>
        <dsp:cNvSpPr/>
      </dsp:nvSpPr>
      <dsp:spPr>
        <a:xfrm>
          <a:off x="245129" y="4235957"/>
          <a:ext cx="445690" cy="44569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770811-11BE-4B28-9CDE-F057C0C0DC4C}">
      <dsp:nvSpPr>
        <dsp:cNvPr id="0" name=""/>
        <dsp:cNvSpPr/>
      </dsp:nvSpPr>
      <dsp:spPr>
        <a:xfrm>
          <a:off x="935949" y="4053629"/>
          <a:ext cx="53656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Great ways to let AI help you</a:t>
          </a:r>
          <a:endParaRPr lang="en-US" sz="1900" kern="1200"/>
        </a:p>
      </dsp:txBody>
      <dsp:txXfrm>
        <a:off x="935949" y="4053629"/>
        <a:ext cx="5365651" cy="810345"/>
      </dsp:txXfrm>
    </dsp:sp>
    <dsp:sp modelId="{8F3D82C6-BD6B-442D-B1BE-E274A3012FF4}">
      <dsp:nvSpPr>
        <dsp:cNvPr id="0" name=""/>
        <dsp:cNvSpPr/>
      </dsp:nvSpPr>
      <dsp:spPr>
        <a:xfrm>
          <a:off x="0" y="5066561"/>
          <a:ext cx="63016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86D628-C6A5-4828-B575-890841D6992B}">
      <dsp:nvSpPr>
        <dsp:cNvPr id="0" name=""/>
        <dsp:cNvSpPr/>
      </dsp:nvSpPr>
      <dsp:spPr>
        <a:xfrm>
          <a:off x="245129" y="5248889"/>
          <a:ext cx="445690" cy="44569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9FF26B-D30E-4724-B664-2291957A719F}">
      <dsp:nvSpPr>
        <dsp:cNvPr id="0" name=""/>
        <dsp:cNvSpPr/>
      </dsp:nvSpPr>
      <dsp:spPr>
        <a:xfrm>
          <a:off x="935949" y="5066561"/>
          <a:ext cx="53656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Pitfalls and tips</a:t>
          </a:r>
          <a:endParaRPr lang="en-US" sz="1900" kern="1200" dirty="0"/>
        </a:p>
      </dsp:txBody>
      <dsp:txXfrm>
        <a:off x="935949" y="5066561"/>
        <a:ext cx="5365651" cy="8103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66D68F-9570-3644-8082-E0A819FAFB2B}" type="datetimeFigureOut">
              <a:rPr lang="en-NL" smtClean="0"/>
              <a:t>15/09/2024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6BDCE-3E35-514E-A434-8834256AA73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7270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6BDCE-3E35-514E-A434-8834256AA73C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3259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6BDCE-3E35-514E-A434-8834256AA73C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64564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B491D-292B-C391-9230-5BF341C19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7741E5-98CD-4BA2-0EE3-29F515C46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8492EA-DC21-F1D4-68F2-1518549363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9D293F-9C0F-8683-5CD1-2585D40D18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6BDCE-3E35-514E-A434-8834256AA73C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24059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6BDCE-3E35-514E-A434-8834256AA73C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5341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6BDCE-3E35-514E-A434-8834256AA73C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2654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6BDCE-3E35-514E-A434-8834256AA73C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79907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6BDCE-3E35-514E-A434-8834256AA73C}" type="slidenum">
              <a:rPr lang="en-NL" smtClean="0"/>
              <a:t>26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28317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C0ECD-5950-8E4C-4BCF-6F688E5A99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108397-6FAC-B5FD-1EF5-5F13E4232F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07656-72A0-4F83-1904-9C7222EAF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24141-7241-6646-B7C7-AB7EFF707541}" type="datetimeFigureOut">
              <a:rPr lang="en-NL" smtClean="0"/>
              <a:t>15/09/2024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25037D-A44A-FDDC-C402-AE78B6353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0E918-9376-7465-ED60-1E09C453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5C72-CB3E-0C4C-953C-7DFFA2CC8D3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21574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8E344-02D1-D7DC-69C9-883B1059D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0E9087-B67E-782C-5EE6-5E9DBC8147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DCDA1-3368-DBDC-5007-D2A5FECC4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24141-7241-6646-B7C7-AB7EFF707541}" type="datetimeFigureOut">
              <a:rPr lang="en-NL" smtClean="0"/>
              <a:t>15/09/2024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F4572-15AF-6F41-94B5-40439EAF0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B9120-AB98-194A-D28D-70FA9569D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5C72-CB3E-0C4C-953C-7DFFA2CC8D3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04183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B9B395-D1DD-2779-D0C7-98087E998C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0F65A6-E167-24F0-D0E7-17FF625554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2EF71-9B5E-6E96-4086-E0555C6FA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24141-7241-6646-B7C7-AB7EFF707541}" type="datetimeFigureOut">
              <a:rPr lang="en-NL" smtClean="0"/>
              <a:t>15/09/2024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157EC-47A8-F14F-0A81-25F49D014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0B745-6AC6-FFE3-E778-40D5093EB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5C72-CB3E-0C4C-953C-7DFFA2CC8D3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94528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8054D-B059-FBE6-7735-B4E031185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E3A80-A5D1-4C82-5889-AB68B25D0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69F316-F0A0-4E12-B31A-08702A84A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24141-7241-6646-B7C7-AB7EFF707541}" type="datetimeFigureOut">
              <a:rPr lang="en-NL" smtClean="0"/>
              <a:t>15/09/2024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E795C-8CF6-EAB2-880C-343DBB38D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C3E64-AD14-CEA9-681D-AED1F5BDA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5C72-CB3E-0C4C-953C-7DFFA2CC8D3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1088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658A7-ECCD-587F-52D6-EA66F6A1B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FAE93-775E-1FC8-624C-C47874D15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FAD96-84FF-FB50-FC64-F18C2E739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24141-7241-6646-B7C7-AB7EFF707541}" type="datetimeFigureOut">
              <a:rPr lang="en-NL" smtClean="0"/>
              <a:t>15/09/2024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FBFA9-8178-639E-5E96-D7F29E459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321A7-B967-861B-983F-3D1F86166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5C72-CB3E-0C4C-953C-7DFFA2CC8D3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08676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7189A-B4A9-B81B-FE44-C92F14C9E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059A7-019B-58A5-2C89-5EB8572947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81FCD2-EC0F-BB3B-8763-BCEEF5F097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33DCF1-3816-0AFC-8D25-A980C030E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24141-7241-6646-B7C7-AB7EFF707541}" type="datetimeFigureOut">
              <a:rPr lang="en-NL" smtClean="0"/>
              <a:t>15/09/2024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0B0D1-4EB1-5D4A-F674-096E65938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5B4590-2622-5DEE-E867-3EF007AD0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5C72-CB3E-0C4C-953C-7DFFA2CC8D3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38324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C74DC-4612-0C24-3109-437DD2025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AEA84-75B9-B229-3919-4A1F7E599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227ABB-F91A-59DA-A334-FD5E0218FB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375F5C-67B7-A9E2-CB25-38AC8AD58F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2E707D-0C1D-34DE-BC04-04791255C1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230B60-72F4-9981-8055-F917A5EBA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24141-7241-6646-B7C7-AB7EFF707541}" type="datetimeFigureOut">
              <a:rPr lang="en-NL" smtClean="0"/>
              <a:t>15/09/2024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37E4A3-9ED2-1D75-C18A-D0CA51262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47FEF-7700-C30E-F047-135B346C6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5C72-CB3E-0C4C-953C-7DFFA2CC8D3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99150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78A73-3E48-3167-044A-5D814961B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4AC9FE-F710-2CB8-A605-88857C570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24141-7241-6646-B7C7-AB7EFF707541}" type="datetimeFigureOut">
              <a:rPr lang="en-NL" smtClean="0"/>
              <a:t>15/09/2024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7DAB2C-A313-25E5-DEA0-D21DDCC9A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F0952F-5B58-BF45-98E3-64A8A142F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5C72-CB3E-0C4C-953C-7DFFA2CC8D3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22433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79E612-C71D-0F0F-3FE1-1BEDA7634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24141-7241-6646-B7C7-AB7EFF707541}" type="datetimeFigureOut">
              <a:rPr lang="en-NL" smtClean="0"/>
              <a:t>15/09/2024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6574F3-60A7-CD2C-D529-6E6B27A07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83FC68-9C2A-C332-1950-B63104747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5C72-CB3E-0C4C-953C-7DFFA2CC8D3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08541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B1745-3BD5-6829-F11D-C95BFFAB4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F573C-2CD4-7A53-69C1-6C5E30322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B1B0AF-8FE0-39FA-9F26-BB9D5D91AC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BA3968-67C8-70B4-A611-FA7137B1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24141-7241-6646-B7C7-AB7EFF707541}" type="datetimeFigureOut">
              <a:rPr lang="en-NL" smtClean="0"/>
              <a:t>15/09/2024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97AC85-2D54-E696-E92A-466F17C96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82B30E-AEA7-DAB0-8B36-3851C5BEB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5C72-CB3E-0C4C-953C-7DFFA2CC8D3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92223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2933D-7C77-28C4-C362-C7166FBAD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51F8D7-277D-9CBC-ABEA-74CA4A2A35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7F356-0F43-69C7-E420-E34EF0E9B0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347436-9B8E-C64D-2ECF-D5DA7C09E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24141-7241-6646-B7C7-AB7EFF707541}" type="datetimeFigureOut">
              <a:rPr lang="en-NL" smtClean="0"/>
              <a:t>15/09/2024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AC6A44-F8B7-C4EB-455B-DF42829D1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1361B1-7224-DAD9-2230-715A4B625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5C72-CB3E-0C4C-953C-7DFFA2CC8D3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51651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63031D-F5CB-07C3-6734-90608E1AD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14EE52-4C4C-B240-710F-F484892988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A70E0-C746-D2E1-62A5-41424BA133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524141-7241-6646-B7C7-AB7EFF707541}" type="datetimeFigureOut">
              <a:rPr lang="en-NL" smtClean="0"/>
              <a:t>15/09/2024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167EA-72CC-D88B-404D-FD7386E164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1C8E7-6C1D-10D4-7796-7CD9149357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C45C72-CB3E-0C4C-953C-7DFFA2CC8D3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05379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dyen.com/development-resources/webhooks/verify-hmac-signatures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1DFED-B96B-C4A9-3927-C89CF8B92D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Crypto 101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283019-6EAD-6095-071F-69D4938B03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N</a:t>
            </a:r>
            <a:r>
              <a:rPr lang="en-NL" dirty="0"/>
              <a:t>o, not bitcoin, duh</a:t>
            </a:r>
          </a:p>
        </p:txBody>
      </p:sp>
    </p:spTree>
    <p:extLst>
      <p:ext uri="{BB962C8B-B14F-4D97-AF65-F5344CB8AC3E}">
        <p14:creationId xmlns:p14="http://schemas.microsoft.com/office/powerpoint/2010/main" val="1654739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367EA-CD22-A315-E59F-25FFE60AA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5EE85-94B7-0714-6778-4F564532B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NL" dirty="0"/>
              <a:t>Symmetric encryption - AES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98D28-A818-18CA-F19F-0E08DBB8C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NL" dirty="0"/>
              <a:t>Don’t invent, use a framework and/or library (cpu acceleration!)</a:t>
            </a:r>
          </a:p>
          <a:p>
            <a:r>
              <a:rPr lang="en-NL" dirty="0"/>
              <a:t>Take randomization seriously – use secure key tools like </a:t>
            </a:r>
            <a:r>
              <a:rPr lang="en-GB" dirty="0" err="1"/>
              <a:t>RandomNumberGenerator</a:t>
            </a:r>
            <a:r>
              <a:rPr lang="en-GB" dirty="0"/>
              <a:t> (in </a:t>
            </a:r>
            <a:r>
              <a:rPr lang="en-GB" dirty="0" err="1"/>
              <a:t>.Net</a:t>
            </a:r>
            <a:r>
              <a:rPr lang="en-GB" dirty="0"/>
              <a:t>)</a:t>
            </a:r>
          </a:p>
          <a:p>
            <a:r>
              <a:rPr lang="en-GB" dirty="0"/>
              <a:t>Take key storage seriously – where possible in an HSM or </a:t>
            </a:r>
            <a:r>
              <a:rPr lang="en-GB" dirty="0" err="1"/>
              <a:t>Keyvault</a:t>
            </a:r>
            <a:endParaRPr lang="en-GB" dirty="0"/>
          </a:p>
          <a:p>
            <a:r>
              <a:rPr lang="en-GB" dirty="0"/>
              <a:t>The IV </a:t>
            </a:r>
            <a:r>
              <a:rPr lang="en-GB" b="1" dirty="0"/>
              <a:t>randomness</a:t>
            </a:r>
            <a:r>
              <a:rPr lang="en-GB" dirty="0"/>
              <a:t> is extremely important for long-term safety</a:t>
            </a:r>
          </a:p>
          <a:p>
            <a:r>
              <a:rPr lang="en-GB" dirty="0"/>
              <a:t>Common Mistake: Reusing the same IV for multiple encryption operations, which can lead to patterns in the ciphertext and potential vulnerabilities.</a:t>
            </a:r>
            <a:endParaRPr lang="en-NL" dirty="0"/>
          </a:p>
          <a:p>
            <a:r>
              <a:rPr lang="en-NL" dirty="0"/>
              <a:t>Store the IV alongside the crypto payload – it’s not a secret, don’t confuse others by handling as such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5647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E0B90-F8FF-CD6C-1776-F8C7743CD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450C0-ADF0-701D-C7B6-973303825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NL" dirty="0"/>
              <a:t>One-way function with </a:t>
            </a:r>
            <a:r>
              <a:rPr lang="en-NL" b="1" dirty="0"/>
              <a:t>data loss</a:t>
            </a:r>
            <a:endParaRPr lang="en-NL" dirty="0"/>
          </a:p>
          <a:p>
            <a:r>
              <a:rPr lang="en-NL" dirty="0"/>
              <a:t>Many reasons to do this</a:t>
            </a:r>
          </a:p>
          <a:p>
            <a:pPr lvl="1"/>
            <a:r>
              <a:rPr lang="en-GB" dirty="0"/>
              <a:t>D</a:t>
            </a:r>
            <a:r>
              <a:rPr lang="en-NL" dirty="0"/>
              <a:t>ata integrity and validation</a:t>
            </a:r>
          </a:p>
          <a:p>
            <a:pPr lvl="1"/>
            <a:r>
              <a:rPr lang="en-NL" dirty="0"/>
              <a:t>Secret storing and testing (passwords)</a:t>
            </a:r>
          </a:p>
          <a:p>
            <a:pPr lvl="1"/>
            <a:r>
              <a:rPr lang="en-NL" dirty="0"/>
              <a:t>Digital signatures</a:t>
            </a:r>
          </a:p>
          <a:p>
            <a:pPr lvl="1"/>
            <a:r>
              <a:rPr lang="en-NL" dirty="0"/>
              <a:t>Efficient data retrieval (hash tables)</a:t>
            </a:r>
          </a:p>
          <a:p>
            <a:pPr lvl="1"/>
            <a:r>
              <a:rPr lang="en-NL" dirty="0"/>
              <a:t>Blockchain</a:t>
            </a:r>
          </a:p>
          <a:p>
            <a:pPr lvl="1"/>
            <a:r>
              <a:rPr lang="en-NL" dirty="0"/>
              <a:t>Deduplicating and fingerprinting</a:t>
            </a:r>
          </a:p>
          <a:p>
            <a:pPr lvl="1"/>
            <a:r>
              <a:rPr lang="en-NL" dirty="0"/>
              <a:t>Deterministic randomness</a:t>
            </a:r>
          </a:p>
          <a:p>
            <a:pPr lvl="1"/>
            <a:r>
              <a:rPr lang="en-NL" dirty="0"/>
              <a:t>Biometric data</a:t>
            </a:r>
          </a:p>
          <a:p>
            <a:r>
              <a:rPr lang="en-NL" dirty="0"/>
              <a:t>Optimized for speed, usually</a:t>
            </a:r>
          </a:p>
          <a:p>
            <a:pPr lvl="1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66340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E4C62-48FE-8B25-4814-3EE6FFB28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C2C01-42A0-9A90-F9A3-783EBB0B1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Hashing - risks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6092D-2298-3E49-894D-0267D73B0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In </a:t>
            </a:r>
            <a:r>
              <a:rPr lang="nl-NL" dirty="0" err="1"/>
              <a:t>passwords</a:t>
            </a:r>
            <a:r>
              <a:rPr lang="nl-NL" dirty="0"/>
              <a:t>: </a:t>
            </a:r>
            <a:r>
              <a:rPr lang="nl-NL" dirty="0" err="1"/>
              <a:t>collisions</a:t>
            </a:r>
            <a:r>
              <a:rPr lang="nl-NL" dirty="0"/>
              <a:t> &amp; </a:t>
            </a:r>
            <a:r>
              <a:rPr lang="nl-NL" dirty="0" err="1"/>
              <a:t>rainbow</a:t>
            </a:r>
            <a:r>
              <a:rPr lang="nl-NL" dirty="0"/>
              <a:t> </a:t>
            </a:r>
            <a:r>
              <a:rPr lang="nl-NL" dirty="0" err="1"/>
              <a:t>tables</a:t>
            </a:r>
            <a:endParaRPr lang="nl-NL" dirty="0"/>
          </a:p>
          <a:p>
            <a:pPr lvl="1"/>
            <a:r>
              <a:rPr lang="nl-NL" dirty="0"/>
              <a:t>MD5</a:t>
            </a:r>
          </a:p>
          <a:p>
            <a:r>
              <a:rPr lang="nl-NL" dirty="0" err="1"/>
              <a:t>Collision</a:t>
            </a:r>
            <a:r>
              <a:rPr lang="nl-NL" dirty="0"/>
              <a:t> attacks</a:t>
            </a:r>
          </a:p>
          <a:p>
            <a:r>
              <a:rPr lang="nl-NL" dirty="0" err="1"/>
              <a:t>Cryptographic</a:t>
            </a:r>
            <a:r>
              <a:rPr lang="nl-NL" dirty="0"/>
              <a:t> analysis / </a:t>
            </a:r>
            <a:r>
              <a:rPr lang="nl-NL" dirty="0" err="1"/>
              <a:t>predictability</a:t>
            </a:r>
            <a:r>
              <a:rPr lang="nl-NL" dirty="0"/>
              <a:t>, </a:t>
            </a:r>
            <a:r>
              <a:rPr lang="nl-NL" dirty="0" err="1"/>
              <a:t>rainbow</a:t>
            </a:r>
            <a:r>
              <a:rPr lang="nl-NL" dirty="0"/>
              <a:t> </a:t>
            </a:r>
            <a:r>
              <a:rPr lang="nl-NL" dirty="0" err="1"/>
              <a:t>tables</a:t>
            </a:r>
            <a:endParaRPr lang="nl-NL" dirty="0"/>
          </a:p>
          <a:p>
            <a:r>
              <a:rPr lang="nl-NL" dirty="0"/>
              <a:t>Pre-image attack</a:t>
            </a:r>
          </a:p>
          <a:p>
            <a:r>
              <a:rPr lang="en-NL" dirty="0"/>
              <a:t>Length Extension attack</a:t>
            </a:r>
          </a:p>
          <a:p>
            <a:r>
              <a:rPr lang="en-NL" dirty="0"/>
              <a:t>Timing attacks</a:t>
            </a:r>
          </a:p>
          <a:p>
            <a:r>
              <a:rPr lang="en-NL" dirty="0"/>
              <a:t>Static salting, salting mismanagement</a:t>
            </a:r>
          </a:p>
          <a:p>
            <a:pPr lvl="1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6323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89F80-B691-D9EC-6307-BF1360CC1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Demo: passwords in SHA-512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23D4D-6448-B963-0475-FD89823F3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684003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678A4-DDE8-029B-B862-B87BD6C98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Hashing –HMAC signature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40A1E-A02F-DC69-F131-25D06F021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Hash-based message authentication code</a:t>
            </a:r>
            <a:endParaRPr lang="en-NL" dirty="0"/>
          </a:p>
          <a:p>
            <a:r>
              <a:rPr lang="en-NL" dirty="0"/>
              <a:t>Useful when you don’t have a clear protocol but still need to validate authenticity of both message and sender</a:t>
            </a:r>
          </a:p>
          <a:p>
            <a:r>
              <a:rPr lang="en-NL" dirty="0"/>
              <a:t>Pre-shared key, so method of safe key exchange is essential</a:t>
            </a:r>
          </a:p>
          <a:p>
            <a:r>
              <a:rPr lang="en-NL" dirty="0"/>
              <a:t>Usually part of a bigger scheme like webhooks </a:t>
            </a:r>
            <a:r>
              <a:rPr lang="en-NL" dirty="0">
                <a:hlinkClick r:id="rId2"/>
              </a:rPr>
              <a:t>example</a:t>
            </a:r>
            <a:endParaRPr lang="en-NL" dirty="0"/>
          </a:p>
          <a:p>
            <a:r>
              <a:rPr lang="en-NL" dirty="0"/>
              <a:t>Basic rules still apply!</a:t>
            </a:r>
          </a:p>
          <a:p>
            <a:pPr lvl="1"/>
            <a:r>
              <a:rPr lang="en-NL" dirty="0"/>
              <a:t>Randomness</a:t>
            </a:r>
          </a:p>
          <a:p>
            <a:pPr lvl="1"/>
            <a:r>
              <a:rPr lang="en-NL" dirty="0"/>
              <a:t>Key safety</a:t>
            </a:r>
          </a:p>
          <a:p>
            <a:pPr lvl="1"/>
            <a:r>
              <a:rPr lang="en-NL" dirty="0"/>
              <a:t>Key rotation</a:t>
            </a:r>
          </a:p>
          <a:p>
            <a:pPr lvl="1"/>
            <a:r>
              <a:rPr lang="en-NL" dirty="0"/>
              <a:t>Don’t invent, use your framework</a:t>
            </a:r>
          </a:p>
        </p:txBody>
      </p:sp>
    </p:spTree>
    <p:extLst>
      <p:ext uri="{BB962C8B-B14F-4D97-AF65-F5344CB8AC3E}">
        <p14:creationId xmlns:p14="http://schemas.microsoft.com/office/powerpoint/2010/main" val="31901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52D32-51A6-5566-4884-26FFC89DD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8468E-4212-59DB-473E-AD29ECDAE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Demo: HMAC based message signing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3A40A-4B14-C615-DFF6-A6CC04FEF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19090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5B5D6-2721-0D28-D619-169FFB1A5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Asymmetric encryption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CA4586-871B-E524-6452-ECC41D5F33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NL" dirty="0"/>
                  <a:t>Invented as and still implemented mainly as the RSA pattern</a:t>
                </a:r>
              </a:p>
              <a:p>
                <a:r>
                  <a:rPr lang="en-NL" dirty="0"/>
                  <a:t>Creates a public key and a private key</a:t>
                </a:r>
              </a:p>
              <a:p>
                <a:pPr lvl="1"/>
                <a:r>
                  <a:rPr lang="en-NL" dirty="0"/>
                  <a:t>Public key can be shared, and is used for </a:t>
                </a:r>
                <a:r>
                  <a:rPr lang="en-NL" b="1" dirty="0"/>
                  <a:t>encryption</a:t>
                </a:r>
              </a:p>
              <a:p>
                <a:pPr lvl="1"/>
                <a:r>
                  <a:rPr lang="en-NL" dirty="0"/>
                  <a:t>Private key must never be shared and is used for decryption</a:t>
                </a:r>
              </a:p>
              <a:p>
                <a:r>
                  <a:rPr lang="en-NL" dirty="0"/>
                  <a:t>One-way functions, so asymmetric</a:t>
                </a:r>
              </a:p>
              <a:p>
                <a:r>
                  <a:rPr lang="en-NL" dirty="0"/>
                  <a:t>Encryption by </a:t>
                </a:r>
                <a:r>
                  <a:rPr lang="en-NL" b="1" i="1" dirty="0"/>
                  <a:t>modular exponentiation</a:t>
                </a:r>
                <a:br>
                  <a:rPr lang="en-NL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nl-NL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L" dirty="0"/>
                  <a:t> </a:t>
                </a:r>
                <a:br>
                  <a:rPr lang="en-NL" dirty="0"/>
                </a:br>
                <a:r>
                  <a:rPr lang="en-NL" dirty="0"/>
                  <a:t>where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NL" dirty="0"/>
                  <a:t> is the plaintext as integer,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NL" dirty="0"/>
                  <a:t> is the public exponent, and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NL" dirty="0"/>
                  <a:t>, where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NL" dirty="0"/>
                  <a:t> and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NL" dirty="0"/>
                  <a:t> are large prime numbers, and part of both the public and private keys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CA4586-871B-E524-6452-ECC41D5F33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3488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590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3E440-AE31-5B9E-15FA-FF5BEE228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2A5BB-B8E7-2019-97C4-F25539920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Demo: encryption and decryption with RSA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39780-0356-1857-40C0-DDEA292F2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071015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A7141-DF5A-83C6-1B02-F71B310E3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67193-8E42-22F4-4B8B-C73DF750D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Asymmetric encryption: Signing &amp;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5B325-BF78-A42A-994E-8703DEADC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 </a:t>
            </a:r>
            <a:r>
              <a:rPr lang="nl-NL" dirty="0" err="1"/>
              <a:t>learned</a:t>
            </a:r>
            <a:r>
              <a:rPr lang="nl-NL" dirty="0"/>
              <a:t> we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b="1" dirty="0"/>
              <a:t>public </a:t>
            </a:r>
            <a:r>
              <a:rPr lang="nl-NL" b="1" dirty="0" err="1"/>
              <a:t>key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encrypt</a:t>
            </a:r>
            <a:r>
              <a:rPr lang="nl-NL" dirty="0"/>
              <a:t> </a:t>
            </a:r>
            <a:r>
              <a:rPr lang="nl-NL" dirty="0" err="1"/>
              <a:t>something</a:t>
            </a:r>
            <a:endParaRPr lang="nl-NL" dirty="0"/>
          </a:p>
          <a:p>
            <a:r>
              <a:rPr lang="nl-NL" dirty="0" err="1"/>
              <a:t>If</a:t>
            </a:r>
            <a:r>
              <a:rPr lang="nl-NL" dirty="0"/>
              <a:t> we </a:t>
            </a:r>
            <a:r>
              <a:rPr lang="nl-NL" dirty="0" err="1"/>
              <a:t>however</a:t>
            </a:r>
            <a:r>
              <a:rPr lang="nl-NL" dirty="0"/>
              <a:t> stick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b="1" dirty="0"/>
              <a:t>private </a:t>
            </a:r>
            <a:r>
              <a:rPr lang="nl-NL" b="1" dirty="0" err="1"/>
              <a:t>key</a:t>
            </a:r>
            <a:r>
              <a:rPr lang="nl-NL" dirty="0"/>
              <a:t> in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encryption</a:t>
            </a:r>
            <a:r>
              <a:rPr lang="nl-NL" dirty="0"/>
              <a:t> </a:t>
            </a:r>
            <a:r>
              <a:rPr lang="nl-NL" dirty="0" err="1"/>
              <a:t>function</a:t>
            </a:r>
            <a:r>
              <a:rPr lang="nl-NL" dirty="0"/>
              <a:t>, we get a </a:t>
            </a:r>
            <a:r>
              <a:rPr lang="nl-NL" b="1" dirty="0" err="1"/>
              <a:t>signature</a:t>
            </a:r>
            <a:r>
              <a:rPr lang="nl-NL" b="1" dirty="0"/>
              <a:t> </a:t>
            </a:r>
            <a:r>
              <a:rPr lang="nl-NL" b="1" dirty="0" err="1"/>
              <a:t>value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plaintext</a:t>
            </a:r>
            <a:endParaRPr lang="nl-NL" dirty="0"/>
          </a:p>
          <a:p>
            <a:r>
              <a:rPr lang="nl-NL" dirty="0"/>
              <a:t>We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then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public </a:t>
            </a:r>
            <a:r>
              <a:rPr lang="nl-NL" dirty="0" err="1"/>
              <a:t>key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validate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signature</a:t>
            </a:r>
            <a:r>
              <a:rPr lang="nl-NL" dirty="0"/>
              <a:t> </a:t>
            </a:r>
            <a:r>
              <a:rPr lang="nl-NL" dirty="0" err="1"/>
              <a:t>value</a:t>
            </a:r>
            <a:endParaRPr lang="nl-NL" dirty="0"/>
          </a:p>
          <a:p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signature</a:t>
            </a:r>
            <a:r>
              <a:rPr lang="nl-NL" dirty="0"/>
              <a:t> matches, we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two</a:t>
            </a:r>
            <a:r>
              <a:rPr lang="nl-NL" dirty="0"/>
              <a:t> </a:t>
            </a:r>
            <a:r>
              <a:rPr lang="nl-NL" dirty="0" err="1"/>
              <a:t>things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The </a:t>
            </a:r>
            <a:r>
              <a:rPr lang="nl-NL" dirty="0" err="1"/>
              <a:t>message</a:t>
            </a:r>
            <a:r>
              <a:rPr lang="nl-NL" dirty="0"/>
              <a:t> was </a:t>
            </a:r>
            <a:r>
              <a:rPr lang="nl-NL" dirty="0" err="1"/>
              <a:t>created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authentic</a:t>
            </a:r>
            <a:r>
              <a:rPr lang="nl-NL" dirty="0"/>
              <a:t> source</a:t>
            </a:r>
          </a:p>
          <a:p>
            <a:pPr lvl="1"/>
            <a:r>
              <a:rPr lang="nl-NL" dirty="0"/>
              <a:t>The </a:t>
            </a:r>
            <a:r>
              <a:rPr lang="nl-NL" dirty="0" err="1"/>
              <a:t>message</a:t>
            </a:r>
            <a:r>
              <a:rPr lang="nl-NL" dirty="0"/>
              <a:t> was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tampered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signing</a:t>
            </a:r>
            <a:endParaRPr lang="nl-NL" dirty="0"/>
          </a:p>
          <a:p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useful</a:t>
            </a:r>
            <a:r>
              <a:rPr lang="nl-NL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7836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D20F0-8E61-5B4A-1955-91FB09452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AF48A-4AEE-41C3-4E33-5F067B30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Demo: Signing with RSA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F9115-099A-C011-6BA4-2C88D1385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9481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270DE-B826-7C03-7BEB-B3EF9CCCD0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</a:t>
            </a:r>
            <a:r>
              <a:rPr lang="en-NL" dirty="0"/>
              <a:t>boutme.txt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9388FAD-9520-40F1-81DE-C9A4E9C778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01115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6B39A-A73F-2EB0-2291-F21EF8D76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9DF12-1DC6-672F-5577-6E7E707FD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NL" dirty="0"/>
              <a:t>Asymmetric encryption is impractical for large data exchange</a:t>
            </a:r>
          </a:p>
          <a:p>
            <a:r>
              <a:rPr lang="en-NL" dirty="0"/>
              <a:t>So how do we do secure data exchange?</a:t>
            </a:r>
          </a:p>
          <a:p>
            <a:pPr lvl="1"/>
            <a:r>
              <a:rPr lang="en-NL" dirty="0"/>
              <a:t>Use Asymmetric encryption for validation + key exchange</a:t>
            </a:r>
          </a:p>
          <a:p>
            <a:pPr lvl="1"/>
            <a:r>
              <a:rPr lang="en-NL" dirty="0"/>
              <a:t>Use </a:t>
            </a:r>
            <a:r>
              <a:rPr lang="en-NL" b="1" dirty="0"/>
              <a:t>symmetric</a:t>
            </a:r>
            <a:r>
              <a:rPr lang="en-NL" dirty="0"/>
              <a:t> encryption like AES for the actual data</a:t>
            </a:r>
          </a:p>
          <a:p>
            <a:r>
              <a:rPr lang="en-NL" dirty="0"/>
              <a:t>But what key?</a:t>
            </a:r>
          </a:p>
          <a:p>
            <a:pPr lvl="1"/>
            <a:r>
              <a:rPr lang="en-NL" dirty="0"/>
              <a:t>We, as a client, generate a random number, and share it in plaintext with the server (CLIENT HELLO)</a:t>
            </a:r>
          </a:p>
          <a:p>
            <a:pPr lvl="1"/>
            <a:r>
              <a:rPr lang="en-GB" dirty="0"/>
              <a:t>T</a:t>
            </a:r>
            <a:r>
              <a:rPr lang="en-NL" dirty="0"/>
              <a:t>he server sends its SERVER HELLO message, including another random number (in plaintext!) and it’s certificate</a:t>
            </a:r>
          </a:p>
          <a:p>
            <a:pPr lvl="1"/>
            <a:r>
              <a:rPr lang="en-NL" dirty="0"/>
              <a:t>The client generates a random key, encrypts it with the server certificates public key, and sends the encrypted payload back to the server</a:t>
            </a:r>
          </a:p>
          <a:p>
            <a:pPr lvl="1"/>
            <a:r>
              <a:rPr lang="en-NL" dirty="0"/>
              <a:t>Both now have the same two random values and the key, and can use a common method to generate a symmetric key (e.g. 3DES or AES)</a:t>
            </a:r>
          </a:p>
        </p:txBody>
      </p:sp>
    </p:spTree>
    <p:extLst>
      <p:ext uri="{BB962C8B-B14F-4D97-AF65-F5344CB8AC3E}">
        <p14:creationId xmlns:p14="http://schemas.microsoft.com/office/powerpoint/2010/main" val="373113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C14F0-6695-F2A8-BF76-BD1E2A08A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2B09E-8652-498E-277B-4B6F863C9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TLS 1.3 – Perfect Forward Secrecy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2BD34-35CB-386E-DD38-6EBA34F47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L" dirty="0"/>
              <a:t>In the previous example (RSA key exchange), the session encryption is </a:t>
            </a:r>
            <a:r>
              <a:rPr lang="en-NL" b="1" dirty="0"/>
              <a:t>based on two publicly transmitted values and the security of the server private key</a:t>
            </a:r>
          </a:p>
          <a:p>
            <a:r>
              <a:rPr lang="en-NL" dirty="0"/>
              <a:t>If someone (most likely government) would record all server traffic, and then subpoena the server contents to get the private key, they </a:t>
            </a:r>
            <a:r>
              <a:rPr lang="en-NL" b="1" dirty="0"/>
              <a:t>could decrypt all recorded traffic</a:t>
            </a:r>
          </a:p>
          <a:p>
            <a:r>
              <a:rPr lang="en-NL" dirty="0"/>
              <a:t>This is considered a bad thing!</a:t>
            </a:r>
          </a:p>
          <a:p>
            <a:r>
              <a:rPr lang="en-NL" dirty="0"/>
              <a:t>The solution was already created back in 1976</a:t>
            </a:r>
          </a:p>
          <a:p>
            <a:r>
              <a:rPr lang="en-NL" dirty="0"/>
              <a:t>Diffie-Hellman Key Exchange or </a:t>
            </a:r>
            <a:r>
              <a:rPr lang="en-NL" b="1" dirty="0"/>
              <a:t>DHKE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1169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D87B0-7ECF-4BA4-FEDF-597E447AA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F2136-67F1-2531-208A-2C665D617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TLS 1.3 – Perfect Forward Secrecy with DHKE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73A53-6769-B8BC-C629-567804DE9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NL" dirty="0"/>
              <a:t>The server and client agree on (usually predefined) parameters</a:t>
            </a:r>
          </a:p>
          <a:p>
            <a:pPr lvl="1"/>
            <a:r>
              <a:rPr lang="en-NL" dirty="0"/>
              <a:t>A large prime </a:t>
            </a:r>
            <a:r>
              <a:rPr lang="en-NL" b="1" dirty="0"/>
              <a:t>P</a:t>
            </a:r>
          </a:p>
          <a:p>
            <a:pPr lvl="1"/>
            <a:r>
              <a:rPr lang="en-NL" dirty="0"/>
              <a:t>A ‘base’ number </a:t>
            </a:r>
            <a:r>
              <a:rPr lang="en-NL" b="1" dirty="0"/>
              <a:t>g</a:t>
            </a:r>
            <a:endParaRPr lang="en-NL" dirty="0"/>
          </a:p>
          <a:p>
            <a:r>
              <a:rPr lang="en-NL" dirty="0"/>
              <a:t>Both the server and client choose a random private key and compute a public key from it</a:t>
            </a:r>
          </a:p>
          <a:p>
            <a:r>
              <a:rPr lang="en-NL" dirty="0"/>
              <a:t>They then exchange the public key with eachother over cleartext</a:t>
            </a:r>
          </a:p>
          <a:p>
            <a:r>
              <a:rPr lang="en-NL" dirty="0"/>
              <a:t>By combining each others public key with their own private key, </a:t>
            </a:r>
            <a:r>
              <a:rPr lang="en-NL" b="1" dirty="0"/>
              <a:t>they arrive at the same shared secret</a:t>
            </a:r>
            <a:r>
              <a:rPr lang="en-NL" dirty="0"/>
              <a:t> </a:t>
            </a:r>
          </a:p>
          <a:p>
            <a:r>
              <a:rPr lang="en-NL" dirty="0"/>
              <a:t>We use this shared secret as the session key for AES</a:t>
            </a:r>
          </a:p>
          <a:p>
            <a:r>
              <a:rPr lang="en-NL" dirty="0"/>
              <a:t>When the session is done, we both forget all keys involved, as we can simply create a new key when we want to. </a:t>
            </a:r>
          </a:p>
        </p:txBody>
      </p:sp>
    </p:spTree>
    <p:extLst>
      <p:ext uri="{BB962C8B-B14F-4D97-AF65-F5344CB8AC3E}">
        <p14:creationId xmlns:p14="http://schemas.microsoft.com/office/powerpoint/2010/main" val="382938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99B02-1F41-844E-3A5A-6BBB1C20E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EA37F-F27C-EA20-8C0A-631E3BF81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Demo: DHKE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DE6E2-CB90-EFC1-1070-E473B6C74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04279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8694C-CB5F-53EB-5BE1-8AFB41708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6DD838AA-76B9-5535-65AB-142C2F950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277" y="2216727"/>
            <a:ext cx="5749358" cy="459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A29D2C-2AF1-0CB2-2FF2-4037C6C0B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Elliptic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EA3D8-E3DC-3D3F-AEB7-44739DE9B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Instead</a:t>
            </a:r>
            <a:r>
              <a:rPr lang="nl-NL" dirty="0"/>
              <a:t> of </a:t>
            </a:r>
            <a:r>
              <a:rPr lang="nl-NL" dirty="0" err="1"/>
              <a:t>using</a:t>
            </a:r>
            <a:r>
              <a:rPr lang="nl-NL" dirty="0"/>
              <a:t> ’</a:t>
            </a:r>
            <a:r>
              <a:rPr lang="nl-NL" dirty="0" err="1"/>
              <a:t>clock</a:t>
            </a:r>
            <a:r>
              <a:rPr lang="nl-NL" dirty="0"/>
              <a:t> </a:t>
            </a:r>
            <a:r>
              <a:rPr lang="nl-NL" dirty="0" err="1"/>
              <a:t>arithmetic</a:t>
            </a:r>
            <a:r>
              <a:rPr lang="nl-NL" dirty="0"/>
              <a:t>’ we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curves</a:t>
            </a:r>
          </a:p>
          <a:p>
            <a:r>
              <a:rPr lang="nl-NL" dirty="0" err="1"/>
              <a:t>Much</a:t>
            </a:r>
            <a:r>
              <a:rPr lang="nl-NL" dirty="0"/>
              <a:t> smaller integers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keysizes</a:t>
            </a:r>
            <a:r>
              <a:rPr lang="nl-NL" dirty="0"/>
              <a:t> but </a:t>
            </a:r>
            <a:r>
              <a:rPr lang="nl-NL" dirty="0" err="1"/>
              <a:t>stronger</a:t>
            </a:r>
            <a:r>
              <a:rPr lang="nl-NL" dirty="0"/>
              <a:t> </a:t>
            </a:r>
            <a:r>
              <a:rPr lang="nl-NL" dirty="0" err="1"/>
              <a:t>encryption</a:t>
            </a:r>
            <a:endParaRPr lang="nl-NL" dirty="0"/>
          </a:p>
          <a:p>
            <a:r>
              <a:rPr lang="nl-NL" dirty="0"/>
              <a:t>Moves on a </a:t>
            </a:r>
            <a:r>
              <a:rPr lang="nl-NL" dirty="0" err="1"/>
              <a:t>given</a:t>
            </a:r>
            <a:r>
              <a:rPr lang="nl-NL" dirty="0"/>
              <a:t> (</a:t>
            </a:r>
            <a:r>
              <a:rPr lang="nl-NL" dirty="0" err="1"/>
              <a:t>specified</a:t>
            </a:r>
            <a:r>
              <a:rPr lang="nl-NL" dirty="0"/>
              <a:t>) curve</a:t>
            </a:r>
          </a:p>
          <a:p>
            <a:r>
              <a:rPr lang="nl-NL" dirty="0"/>
              <a:t>Private </a:t>
            </a:r>
            <a:r>
              <a:rPr lang="nl-NL" dirty="0" err="1"/>
              <a:t>key</a:t>
            </a:r>
            <a:r>
              <a:rPr lang="nl-NL" dirty="0"/>
              <a:t> is a </a:t>
            </a:r>
            <a:r>
              <a:rPr lang="nl-NL" dirty="0" err="1"/>
              <a:t>scalar</a:t>
            </a:r>
            <a:endParaRPr lang="nl-NL" dirty="0"/>
          </a:p>
          <a:p>
            <a:r>
              <a:rPr lang="nl-NL" dirty="0"/>
              <a:t>Public </a:t>
            </a:r>
            <a:r>
              <a:rPr lang="nl-NL" dirty="0" err="1"/>
              <a:t>key</a:t>
            </a:r>
            <a:r>
              <a:rPr lang="nl-NL" dirty="0"/>
              <a:t> is a point</a:t>
            </a:r>
          </a:p>
          <a:p>
            <a:r>
              <a:rPr lang="nl-NL" dirty="0"/>
              <a:t>E.g. Curve25519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157795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E829F-D47A-A70C-048C-90D2F8568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Post-quantum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D462A-F168-8EE9-887C-C2CD5FC9A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NL" dirty="0"/>
              <a:t>Quantum computers can do strange things</a:t>
            </a:r>
          </a:p>
          <a:p>
            <a:r>
              <a:rPr lang="en-NL" dirty="0"/>
              <a:t>Shor’s Algorithm can effectively (and proven) factor numbers</a:t>
            </a:r>
          </a:p>
          <a:p>
            <a:r>
              <a:rPr lang="en-NL" dirty="0"/>
              <a:t>Not a threat right now, but big advances are being made</a:t>
            </a:r>
          </a:p>
          <a:p>
            <a:r>
              <a:rPr lang="en-NL" dirty="0"/>
              <a:t>… thanks to AI!</a:t>
            </a:r>
          </a:p>
          <a:p>
            <a:r>
              <a:rPr lang="en-NL" dirty="0"/>
              <a:t>ECC has shorter keylengths and needs much less qubits for cracking than (large-keyed) RSA </a:t>
            </a:r>
            <a:r>
              <a:rPr lang="en-NL" dirty="0">
                <a:sym typeface="Wingdings" pitchFamily="2" charset="2"/>
              </a:rPr>
              <a:t></a:t>
            </a:r>
          </a:p>
          <a:p>
            <a:r>
              <a:rPr lang="en-NL" dirty="0">
                <a:sym typeface="Wingdings" pitchFamily="2" charset="2"/>
              </a:rPr>
              <a:t>Many algorithms are being published that should provide safety</a:t>
            </a:r>
          </a:p>
          <a:p>
            <a:r>
              <a:rPr lang="en-NL" dirty="0">
                <a:sym typeface="Wingdings" pitchFamily="2" charset="2"/>
              </a:rPr>
              <a:t>KYBER, </a:t>
            </a:r>
            <a:r>
              <a:rPr lang="en-GB" dirty="0" err="1">
                <a:sym typeface="Wingdings" pitchFamily="2" charset="2"/>
              </a:rPr>
              <a:t>Supersingular</a:t>
            </a:r>
            <a:r>
              <a:rPr lang="en-GB" dirty="0">
                <a:sym typeface="Wingdings" pitchFamily="2" charset="2"/>
              </a:rPr>
              <a:t> Isogeny Diffie-Hellman (SIDH) &amp; SIKE</a:t>
            </a:r>
          </a:p>
          <a:p>
            <a:r>
              <a:rPr lang="en-GB" dirty="0">
                <a:sym typeface="Wingdings" pitchFamily="2" charset="2"/>
              </a:rPr>
              <a:t>Hard to prove, but may be required based on your </a:t>
            </a:r>
            <a:r>
              <a:rPr lang="en-GB" dirty="0" err="1">
                <a:sym typeface="Wingdings" pitchFamily="2" charset="2"/>
              </a:rPr>
              <a:t>usecase</a:t>
            </a:r>
            <a:r>
              <a:rPr lang="en-GB" dirty="0">
                <a:sym typeface="Wingdings" pitchFamily="2" charset="2"/>
              </a:rPr>
              <a:t> (govt, mil, non-proliferation): talk to your customer.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47216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Super Mario Bros. Wonder: How to Save">
            <a:extLst>
              <a:ext uri="{FF2B5EF4-FFF2-40B4-BE49-F238E27FC236}">
                <a16:creationId xmlns:a16="http://schemas.microsoft.com/office/drawing/2014/main" id="{12F1065B-C551-0DC9-A153-180DE24FE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0" y="0"/>
            <a:ext cx="1371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FE1DF6B1-3625-FEB2-C11D-69A1514F2B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L" dirty="0">
                <a:solidFill>
                  <a:schemeClr val="bg1"/>
                </a:solidFill>
              </a:rPr>
              <a:t>Is everybody still awake?</a:t>
            </a:r>
          </a:p>
        </p:txBody>
      </p:sp>
    </p:spTree>
    <p:extLst>
      <p:ext uri="{BB962C8B-B14F-4D97-AF65-F5344CB8AC3E}">
        <p14:creationId xmlns:p14="http://schemas.microsoft.com/office/powerpoint/2010/main" val="1507271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B5D2E-F6C2-86EC-CF68-211A4E4DF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Businessland: Certificates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89E62-6C77-E608-207A-B65C4D530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How do you get a certificate, and what is it really?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4C9980C-5EAF-C575-8553-4B339AE0EAD6}"/>
              </a:ext>
            </a:extLst>
          </p:cNvPr>
          <p:cNvGrpSpPr/>
          <p:nvPr/>
        </p:nvGrpSpPr>
        <p:grpSpPr>
          <a:xfrm>
            <a:off x="431786" y="2810103"/>
            <a:ext cx="6259960" cy="3366860"/>
            <a:chOff x="1221495" y="2274391"/>
            <a:chExt cx="6259960" cy="336686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BA70256-E663-CE2B-A9C3-4E8FC3198F43}"/>
                </a:ext>
              </a:extLst>
            </p:cNvPr>
            <p:cNvSpPr/>
            <p:nvPr/>
          </p:nvSpPr>
          <p:spPr>
            <a:xfrm>
              <a:off x="3810000" y="2410692"/>
              <a:ext cx="3671455" cy="27847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BA05AF7-7DB0-D2C0-39B8-E9DB1CA31560}"/>
                </a:ext>
              </a:extLst>
            </p:cNvPr>
            <p:cNvSpPr txBox="1"/>
            <p:nvPr/>
          </p:nvSpPr>
          <p:spPr>
            <a:xfrm>
              <a:off x="4529267" y="3631962"/>
              <a:ext cx="2232919" cy="3693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NL" dirty="0"/>
                <a:t>Certificate Metadata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DFF21D-DD2C-5174-A83B-BD85912F6BD8}"/>
                </a:ext>
              </a:extLst>
            </p:cNvPr>
            <p:cNvSpPr txBox="1"/>
            <p:nvPr/>
          </p:nvSpPr>
          <p:spPr>
            <a:xfrm>
              <a:off x="1221495" y="3658889"/>
              <a:ext cx="1246688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NL" dirty="0"/>
                <a:t>Private key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6D809B-4FB4-6882-96BA-F89C6F6ED82C}"/>
                </a:ext>
              </a:extLst>
            </p:cNvPr>
            <p:cNvSpPr txBox="1"/>
            <p:nvPr/>
          </p:nvSpPr>
          <p:spPr>
            <a:xfrm>
              <a:off x="5054026" y="2937297"/>
              <a:ext cx="1183401" cy="3693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NL" dirty="0"/>
                <a:t>Public key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77683A-1FA4-7F51-B552-2B6F616AFBB6}"/>
                </a:ext>
              </a:extLst>
            </p:cNvPr>
            <p:cNvSpPr txBox="1"/>
            <p:nvPr/>
          </p:nvSpPr>
          <p:spPr>
            <a:xfrm>
              <a:off x="5081501" y="4326577"/>
              <a:ext cx="1128450" cy="3693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NL" dirty="0"/>
                <a:t>Signature</a:t>
              </a:r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1814074A-A066-6E96-3225-568420E584F6}"/>
                </a:ext>
              </a:extLst>
            </p:cNvPr>
            <p:cNvSpPr/>
            <p:nvPr/>
          </p:nvSpPr>
          <p:spPr>
            <a:xfrm rot="19323741">
              <a:off x="1589355" y="3668770"/>
              <a:ext cx="3117571" cy="1972481"/>
            </a:xfrm>
            <a:prstGeom prst="arc">
              <a:avLst/>
            </a:prstGeom>
            <a:ln w="34925">
              <a:headEnd type="triangle" w="lg" len="lg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7E02446F-BB37-B23E-D264-427A77850482}"/>
                </a:ext>
              </a:extLst>
            </p:cNvPr>
            <p:cNvSpPr/>
            <p:nvPr/>
          </p:nvSpPr>
          <p:spPr>
            <a:xfrm rot="9443061">
              <a:off x="2439331" y="2274391"/>
              <a:ext cx="3774158" cy="2309218"/>
            </a:xfrm>
            <a:prstGeom prst="arc">
              <a:avLst/>
            </a:prstGeom>
            <a:ln w="34925">
              <a:headEnd type="triangle" w="lg" len="lg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A8F535-19A2-4916-D801-567A53D94278}"/>
                </a:ext>
              </a:extLst>
            </p:cNvPr>
            <p:cNvSpPr txBox="1"/>
            <p:nvPr/>
          </p:nvSpPr>
          <p:spPr>
            <a:xfrm>
              <a:off x="3818807" y="2457012"/>
              <a:ext cx="366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b="1" dirty="0"/>
                <a:t>Certificate Signing Request (CSR)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89F93AE-7A3C-6679-7544-8AE0BC75582B}"/>
              </a:ext>
            </a:extLst>
          </p:cNvPr>
          <p:cNvSpPr txBox="1"/>
          <p:nvPr/>
        </p:nvSpPr>
        <p:spPr>
          <a:xfrm>
            <a:off x="6219525" y="1561563"/>
            <a:ext cx="7112466" cy="286232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latin typeface="Monaco" pitchFamily="2" charset="77"/>
              </a:rPr>
              <a:t>...</a:t>
            </a:r>
          </a:p>
          <a:p>
            <a:r>
              <a:rPr lang="en-GB" dirty="0">
                <a:latin typeface="Monaco" pitchFamily="2" charset="77"/>
              </a:rPr>
              <a:t>"subject": {</a:t>
            </a:r>
          </a:p>
          <a:p>
            <a:r>
              <a:rPr lang="en-GB" dirty="0">
                <a:latin typeface="Monaco" pitchFamily="2" charset="77"/>
              </a:rPr>
              <a:t>      "</a:t>
            </a:r>
            <a:r>
              <a:rPr lang="en-GB" dirty="0" err="1">
                <a:latin typeface="Monaco" pitchFamily="2" charset="77"/>
              </a:rPr>
              <a:t>commonName</a:t>
            </a:r>
            <a:r>
              <a:rPr lang="en-GB" dirty="0">
                <a:latin typeface="Monaco" pitchFamily="2" charset="77"/>
              </a:rPr>
              <a:t>": "</a:t>
            </a:r>
            <a:r>
              <a:rPr lang="en-GB" dirty="0" err="1">
                <a:latin typeface="Monaco" pitchFamily="2" charset="77"/>
              </a:rPr>
              <a:t>example.com</a:t>
            </a:r>
            <a:r>
              <a:rPr lang="en-GB" dirty="0">
                <a:latin typeface="Monaco" pitchFamily="2" charset="77"/>
              </a:rPr>
              <a:t>",</a:t>
            </a:r>
          </a:p>
          <a:p>
            <a:r>
              <a:rPr lang="en-GB" dirty="0">
                <a:latin typeface="Monaco" pitchFamily="2" charset="77"/>
              </a:rPr>
              <a:t>      "organization": "</a:t>
            </a:r>
            <a:r>
              <a:rPr lang="en-GB" dirty="0" err="1">
                <a:latin typeface="Monaco" pitchFamily="2" charset="77"/>
              </a:rPr>
              <a:t>ExampleCorp</a:t>
            </a:r>
            <a:r>
              <a:rPr lang="en-GB" dirty="0">
                <a:latin typeface="Monaco" pitchFamily="2" charset="77"/>
              </a:rPr>
              <a:t>",</a:t>
            </a:r>
          </a:p>
          <a:p>
            <a:r>
              <a:rPr lang="en-GB" dirty="0">
                <a:latin typeface="Monaco" pitchFamily="2" charset="77"/>
              </a:rPr>
              <a:t>      "</a:t>
            </a:r>
            <a:r>
              <a:rPr lang="en-GB" dirty="0" err="1">
                <a:latin typeface="Monaco" pitchFamily="2" charset="77"/>
              </a:rPr>
              <a:t>organizationalUnit</a:t>
            </a:r>
            <a:r>
              <a:rPr lang="en-GB" dirty="0">
                <a:latin typeface="Monaco" pitchFamily="2" charset="77"/>
              </a:rPr>
              <a:t>": "IT Department",</a:t>
            </a:r>
          </a:p>
          <a:p>
            <a:r>
              <a:rPr lang="en-GB" dirty="0">
                <a:latin typeface="Monaco" pitchFamily="2" charset="77"/>
              </a:rPr>
              <a:t>      "locality": "San Francisco",</a:t>
            </a:r>
          </a:p>
          <a:p>
            <a:r>
              <a:rPr lang="en-GB" dirty="0">
                <a:latin typeface="Monaco" pitchFamily="2" charset="77"/>
              </a:rPr>
              <a:t>      "</a:t>
            </a:r>
            <a:r>
              <a:rPr lang="en-GB" dirty="0" err="1">
                <a:latin typeface="Monaco" pitchFamily="2" charset="77"/>
              </a:rPr>
              <a:t>stateOrProvince</a:t>
            </a:r>
            <a:r>
              <a:rPr lang="en-GB" dirty="0">
                <a:latin typeface="Monaco" pitchFamily="2" charset="77"/>
              </a:rPr>
              <a:t>": "California",</a:t>
            </a:r>
          </a:p>
          <a:p>
            <a:r>
              <a:rPr lang="en-GB" dirty="0">
                <a:latin typeface="Monaco" pitchFamily="2" charset="77"/>
              </a:rPr>
              <a:t>      "country": "US"</a:t>
            </a:r>
          </a:p>
          <a:p>
            <a:r>
              <a:rPr lang="en-GB" dirty="0">
                <a:latin typeface="Monaco" pitchFamily="2" charset="77"/>
              </a:rPr>
              <a:t>    }</a:t>
            </a:r>
          </a:p>
          <a:p>
            <a:r>
              <a:rPr lang="en-GB" dirty="0">
                <a:latin typeface="Monaco" pitchFamily="2" charset="77"/>
              </a:rPr>
              <a:t>...</a:t>
            </a:r>
            <a:endParaRPr lang="en-NL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9747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DCD38-0CE6-22D2-CD6D-077D14D0F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B85DC-9B48-1170-8E8D-D23ECDCB1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Businessland: Certificates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25503-889A-E6D0-5E9F-993D61FC9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How do you get a certificate, and what is it really?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B60B2C-9C14-5F3F-2D33-D1328EE6B509}"/>
              </a:ext>
            </a:extLst>
          </p:cNvPr>
          <p:cNvGrpSpPr/>
          <p:nvPr/>
        </p:nvGrpSpPr>
        <p:grpSpPr>
          <a:xfrm>
            <a:off x="706582" y="3015676"/>
            <a:ext cx="3671455" cy="2784763"/>
            <a:chOff x="3020291" y="2946404"/>
            <a:chExt cx="3671455" cy="27847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70F8A9A-8997-00B9-06EA-601EF389A85F}"/>
                </a:ext>
              </a:extLst>
            </p:cNvPr>
            <p:cNvSpPr/>
            <p:nvPr/>
          </p:nvSpPr>
          <p:spPr>
            <a:xfrm>
              <a:off x="3020291" y="2946404"/>
              <a:ext cx="3671455" cy="27847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BAF7D8-277F-5927-8443-D280C0EE9290}"/>
                </a:ext>
              </a:extLst>
            </p:cNvPr>
            <p:cNvSpPr txBox="1"/>
            <p:nvPr/>
          </p:nvSpPr>
          <p:spPr>
            <a:xfrm>
              <a:off x="3739558" y="4167674"/>
              <a:ext cx="2232919" cy="3693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NL" dirty="0"/>
                <a:t>Certificate Metadata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26F2A6-3B86-8DF5-FDAA-453FD48CDBE3}"/>
                </a:ext>
              </a:extLst>
            </p:cNvPr>
            <p:cNvSpPr txBox="1"/>
            <p:nvPr/>
          </p:nvSpPr>
          <p:spPr>
            <a:xfrm>
              <a:off x="4264317" y="3473009"/>
              <a:ext cx="1183401" cy="3693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NL" dirty="0"/>
                <a:t>Public key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9D45BEF-ADB3-C763-03D9-DB6C4DFD077D}"/>
                </a:ext>
              </a:extLst>
            </p:cNvPr>
            <p:cNvSpPr txBox="1"/>
            <p:nvPr/>
          </p:nvSpPr>
          <p:spPr>
            <a:xfrm>
              <a:off x="4291792" y="4862289"/>
              <a:ext cx="1128450" cy="3693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NL" dirty="0"/>
                <a:t>Signature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9F74F27-E40A-00D3-BC99-C58C4B651AFF}"/>
                </a:ext>
              </a:extLst>
            </p:cNvPr>
            <p:cNvSpPr txBox="1"/>
            <p:nvPr/>
          </p:nvSpPr>
          <p:spPr>
            <a:xfrm>
              <a:off x="3029098" y="2992724"/>
              <a:ext cx="366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b="1" dirty="0"/>
                <a:t>Certificate Signing Request (CSR)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72A66C4-5019-A70E-6B08-9C74E6CB18D2}"/>
              </a:ext>
            </a:extLst>
          </p:cNvPr>
          <p:cNvGrpSpPr/>
          <p:nvPr/>
        </p:nvGrpSpPr>
        <p:grpSpPr>
          <a:xfrm>
            <a:off x="5361709" y="2383198"/>
            <a:ext cx="2092036" cy="2223080"/>
            <a:chOff x="5361709" y="2383198"/>
            <a:chExt cx="2092036" cy="222308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8F2B5C6-0AC1-95F6-2651-70BAD774ACA7}"/>
                </a:ext>
              </a:extLst>
            </p:cNvPr>
            <p:cNvSpPr/>
            <p:nvPr/>
          </p:nvSpPr>
          <p:spPr>
            <a:xfrm>
              <a:off x="5361709" y="2514242"/>
              <a:ext cx="2092036" cy="20920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NL" sz="7200" dirty="0">
                  <a:solidFill>
                    <a:schemeClr val="accent1"/>
                  </a:solidFill>
                </a:rPr>
                <a:t>CA</a:t>
              </a:r>
            </a:p>
          </p:txBody>
        </p:sp>
        <p:pic>
          <p:nvPicPr>
            <p:cNvPr id="15" name="Graphic 14" descr="Key with solid fill">
              <a:extLst>
                <a:ext uri="{FF2B5EF4-FFF2-40B4-BE49-F238E27FC236}">
                  <a16:creationId xmlns:a16="http://schemas.microsoft.com/office/drawing/2014/main" id="{4B7C6AEB-1EC9-4F1F-5A48-19CBC342D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50527" y="2383198"/>
              <a:ext cx="914400" cy="914400"/>
            </a:xfrm>
            <a:prstGeom prst="rect">
              <a:avLst/>
            </a:prstGeom>
          </p:spPr>
        </p:pic>
        <p:pic>
          <p:nvPicPr>
            <p:cNvPr id="18" name="Graphic 17" descr="Key with solid fill">
              <a:extLst>
                <a:ext uri="{FF2B5EF4-FFF2-40B4-BE49-F238E27FC236}">
                  <a16:creationId xmlns:a16="http://schemas.microsoft.com/office/drawing/2014/main" id="{9B8B2EF4-E459-2F36-18B5-076A0B15C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43599" y="2627881"/>
              <a:ext cx="914400" cy="914400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6FED155-9428-FDD5-770F-F274C9ED64D7}"/>
              </a:ext>
            </a:extLst>
          </p:cNvPr>
          <p:cNvGrpSpPr/>
          <p:nvPr/>
        </p:nvGrpSpPr>
        <p:grpSpPr>
          <a:xfrm>
            <a:off x="3241964" y="3911613"/>
            <a:ext cx="2216727" cy="1204614"/>
            <a:chOff x="3241964" y="3911613"/>
            <a:chExt cx="2216727" cy="1204614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5117A9F-7329-0D7C-81CC-237A9A0B1536}"/>
                </a:ext>
              </a:extLst>
            </p:cNvPr>
            <p:cNvCxnSpPr/>
            <p:nvPr/>
          </p:nvCxnSpPr>
          <p:spPr>
            <a:xfrm flipH="1">
              <a:off x="3241964" y="3911613"/>
              <a:ext cx="2216727" cy="1204614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84471C1-8B7B-5F5B-3696-3B901409E747}"/>
                </a:ext>
              </a:extLst>
            </p:cNvPr>
            <p:cNvSpPr txBox="1"/>
            <p:nvPr/>
          </p:nvSpPr>
          <p:spPr>
            <a:xfrm>
              <a:off x="4442304" y="4419740"/>
              <a:ext cx="952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dirty="0"/>
                <a:t>1. verify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7E42049-0B07-A32E-3FEB-02D525D8352C}"/>
              </a:ext>
            </a:extLst>
          </p:cNvPr>
          <p:cNvGrpSpPr/>
          <p:nvPr/>
        </p:nvGrpSpPr>
        <p:grpSpPr>
          <a:xfrm>
            <a:off x="3165764" y="2951835"/>
            <a:ext cx="2777835" cy="1307111"/>
            <a:chOff x="3165764" y="2951835"/>
            <a:chExt cx="2777835" cy="1307111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E4D50A8-14EE-2C68-9803-968AC0D1BE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1510" y="3166630"/>
              <a:ext cx="2182089" cy="1092316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5E50990-A653-1611-743E-6FFCA5E540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764" y="3112629"/>
              <a:ext cx="2770907" cy="614318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2841D46-DAE9-AE29-66E0-84D2ABD06E5D}"/>
                </a:ext>
              </a:extLst>
            </p:cNvPr>
            <p:cNvSpPr txBox="1"/>
            <p:nvPr/>
          </p:nvSpPr>
          <p:spPr>
            <a:xfrm>
              <a:off x="4474699" y="2951835"/>
              <a:ext cx="843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dirty="0"/>
                <a:t>2. Sign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1614D75-51C7-ACDB-3849-987482B82BFD}"/>
              </a:ext>
            </a:extLst>
          </p:cNvPr>
          <p:cNvGrpSpPr/>
          <p:nvPr/>
        </p:nvGrpSpPr>
        <p:grpSpPr>
          <a:xfrm>
            <a:off x="7938655" y="3015676"/>
            <a:ext cx="3671455" cy="2784763"/>
            <a:chOff x="3020291" y="2946404"/>
            <a:chExt cx="3671455" cy="2784763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D9362A7-68AB-298F-E920-C27C7543D0EC}"/>
                </a:ext>
              </a:extLst>
            </p:cNvPr>
            <p:cNvSpPr/>
            <p:nvPr/>
          </p:nvSpPr>
          <p:spPr>
            <a:xfrm>
              <a:off x="3020291" y="2946404"/>
              <a:ext cx="3671455" cy="27847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CD363-57E9-DF7E-0D8B-63F08FE8327B}"/>
                </a:ext>
              </a:extLst>
            </p:cNvPr>
            <p:cNvSpPr txBox="1"/>
            <p:nvPr/>
          </p:nvSpPr>
          <p:spPr>
            <a:xfrm>
              <a:off x="3739558" y="4167674"/>
              <a:ext cx="2232919" cy="3693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NL" dirty="0"/>
                <a:t>Certificate Metadata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D168AD2-1DD4-7E05-E2BB-7ECCBF815F97}"/>
                </a:ext>
              </a:extLst>
            </p:cNvPr>
            <p:cNvSpPr txBox="1"/>
            <p:nvPr/>
          </p:nvSpPr>
          <p:spPr>
            <a:xfrm>
              <a:off x="3853146" y="3473009"/>
              <a:ext cx="2005742" cy="3693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NL" dirty="0"/>
                <a:t>Original Public key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2E40EA-F301-2FC8-4B21-3A63980161CA}"/>
                </a:ext>
              </a:extLst>
            </p:cNvPr>
            <p:cNvSpPr txBox="1"/>
            <p:nvPr/>
          </p:nvSpPr>
          <p:spPr>
            <a:xfrm>
              <a:off x="4120944" y="4847726"/>
              <a:ext cx="1470146" cy="36933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NL" dirty="0"/>
                <a:t>CA Signature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2E7A9C9-C14B-B752-AB0E-A54F115720E7}"/>
                </a:ext>
              </a:extLst>
            </p:cNvPr>
            <p:cNvSpPr txBox="1"/>
            <p:nvPr/>
          </p:nvSpPr>
          <p:spPr>
            <a:xfrm>
              <a:off x="3029098" y="2992724"/>
              <a:ext cx="1858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b="1" dirty="0"/>
                <a:t>X509 Certificate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4A54B3A-EB3B-0E74-3D1B-3EFF536B9B79}"/>
              </a:ext>
            </a:extLst>
          </p:cNvPr>
          <p:cNvGrpSpPr/>
          <p:nvPr/>
        </p:nvGrpSpPr>
        <p:grpSpPr>
          <a:xfrm>
            <a:off x="6520869" y="4539203"/>
            <a:ext cx="1358863" cy="671651"/>
            <a:chOff x="6520869" y="4539203"/>
            <a:chExt cx="1358863" cy="671651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44DB7A0-3C16-F899-FFE7-5C4E074807F8}"/>
                </a:ext>
              </a:extLst>
            </p:cNvPr>
            <p:cNvCxnSpPr>
              <a:cxnSpLocks/>
            </p:cNvCxnSpPr>
            <p:nvPr/>
          </p:nvCxnSpPr>
          <p:spPr>
            <a:xfrm>
              <a:off x="6743659" y="4539203"/>
              <a:ext cx="1136073" cy="341923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D5B1211-BD89-0476-8B19-77EBF9D4848E}"/>
                </a:ext>
              </a:extLst>
            </p:cNvPr>
            <p:cNvSpPr txBox="1"/>
            <p:nvPr/>
          </p:nvSpPr>
          <p:spPr>
            <a:xfrm>
              <a:off x="6520869" y="4841522"/>
              <a:ext cx="13415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dirty="0"/>
                <a:t>3. Generate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2200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CCB58-6A93-4636-14E7-F26DDCDB1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09BAA-23FF-6640-0F4B-FC0C38FA3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Certificate important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E0AEA-0D5D-23A9-A2B5-1F44AB436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done</a:t>
            </a:r>
            <a:r>
              <a:rPr lang="nl-NL" dirty="0"/>
              <a:t> well, </a:t>
            </a:r>
            <a:r>
              <a:rPr lang="nl-NL" dirty="0" err="1"/>
              <a:t>the</a:t>
            </a:r>
            <a:r>
              <a:rPr lang="nl-NL" dirty="0"/>
              <a:t> private </a:t>
            </a:r>
            <a:r>
              <a:rPr lang="nl-NL" dirty="0" err="1"/>
              <a:t>key</a:t>
            </a:r>
            <a:r>
              <a:rPr lang="nl-NL" dirty="0"/>
              <a:t> never </a:t>
            </a:r>
            <a:r>
              <a:rPr lang="nl-NL" dirty="0" err="1"/>
              <a:t>leaves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server</a:t>
            </a:r>
          </a:p>
          <a:p>
            <a:r>
              <a:rPr lang="nl-NL" dirty="0"/>
              <a:t>Even </a:t>
            </a:r>
            <a:r>
              <a:rPr lang="nl-NL" dirty="0" err="1"/>
              <a:t>better</a:t>
            </a:r>
            <a:r>
              <a:rPr lang="nl-NL" dirty="0"/>
              <a:t>: Private </a:t>
            </a:r>
            <a:r>
              <a:rPr lang="nl-NL" dirty="0" err="1"/>
              <a:t>key</a:t>
            </a:r>
            <a:r>
              <a:rPr lang="nl-NL" dirty="0"/>
              <a:t> </a:t>
            </a:r>
            <a:r>
              <a:rPr lang="nl-NL" dirty="0" err="1"/>
              <a:t>generation</a:t>
            </a:r>
            <a:r>
              <a:rPr lang="nl-NL" dirty="0"/>
              <a:t> in a </a:t>
            </a:r>
            <a:r>
              <a:rPr lang="nl-NL" dirty="0" err="1"/>
              <a:t>physical</a:t>
            </a:r>
            <a:r>
              <a:rPr lang="nl-NL" dirty="0"/>
              <a:t> device (HSM)</a:t>
            </a:r>
          </a:p>
          <a:p>
            <a:r>
              <a:rPr lang="nl-NL" dirty="0" err="1"/>
              <a:t>Because</a:t>
            </a:r>
            <a:r>
              <a:rPr lang="nl-NL" dirty="0"/>
              <a:t> </a:t>
            </a:r>
            <a:r>
              <a:rPr lang="nl-NL" dirty="0" err="1"/>
              <a:t>people</a:t>
            </a:r>
            <a:r>
              <a:rPr lang="nl-NL" dirty="0"/>
              <a:t> get </a:t>
            </a:r>
            <a:r>
              <a:rPr lang="nl-NL" dirty="0" err="1"/>
              <a:t>this</a:t>
            </a:r>
            <a:r>
              <a:rPr lang="nl-NL" dirty="0"/>
              <a:t> dance mixed up, most services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generate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private </a:t>
            </a:r>
            <a:r>
              <a:rPr lang="nl-NL" dirty="0" err="1"/>
              <a:t>key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as well</a:t>
            </a:r>
          </a:p>
          <a:p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scary</a:t>
            </a:r>
            <a:r>
              <a:rPr lang="nl-NL" dirty="0"/>
              <a:t>, as </a:t>
            </a:r>
            <a:r>
              <a:rPr lang="nl-NL" dirty="0" err="1"/>
              <a:t>they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decrypt</a:t>
            </a:r>
            <a:r>
              <a:rPr lang="nl-NL" dirty="0"/>
              <a:t> </a:t>
            </a:r>
            <a:r>
              <a:rPr lang="nl-NL" dirty="0" err="1"/>
              <a:t>everything</a:t>
            </a:r>
            <a:r>
              <a:rPr lang="nl-NL" dirty="0"/>
              <a:t>,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requires</a:t>
            </a:r>
            <a:r>
              <a:rPr lang="nl-NL" dirty="0"/>
              <a:t> trust!</a:t>
            </a:r>
          </a:p>
          <a:p>
            <a:r>
              <a:rPr lang="nl-NL" dirty="0"/>
              <a:t>For personal </a:t>
            </a:r>
            <a:r>
              <a:rPr lang="nl-NL" dirty="0" err="1"/>
              <a:t>use</a:t>
            </a:r>
            <a:r>
              <a:rPr lang="nl-NL" dirty="0"/>
              <a:t>: USB tokens, </a:t>
            </a:r>
            <a:r>
              <a:rPr lang="nl-NL" dirty="0" err="1"/>
              <a:t>Yubikeys</a:t>
            </a:r>
            <a:endParaRPr lang="nl-NL" dirty="0"/>
          </a:p>
          <a:p>
            <a:pPr marL="0" indent="0">
              <a:buNone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452581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6741C8-BBA0-D813-A14C-904F3EFB8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NL">
                <a:solidFill>
                  <a:schemeClr val="bg1"/>
                </a:solidFill>
              </a:rPr>
              <a:t>Todays subjects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45536EA-88E2-D2C6-CAF0-47D56C85C7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0438608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4433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3C9FE-7661-DE53-E097-7AD3C55EB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6CCF5-E075-4179-1E14-55285C55F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On intermediate certificates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F617F-4854-5630-BF23-2636670B3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CA business is </a:t>
            </a:r>
            <a:r>
              <a:rPr lang="nl-NL" dirty="0" err="1"/>
              <a:t>booming</a:t>
            </a:r>
            <a:r>
              <a:rPr lang="nl-NL" dirty="0"/>
              <a:t>,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sometimes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‘</a:t>
            </a:r>
            <a:r>
              <a:rPr lang="nl-NL" dirty="0" err="1"/>
              <a:t>delegate</a:t>
            </a:r>
            <a:r>
              <a:rPr lang="nl-NL" dirty="0"/>
              <a:t> business’</a:t>
            </a:r>
          </a:p>
          <a:p>
            <a:r>
              <a:rPr lang="nl-NL" dirty="0" err="1"/>
              <a:t>This</a:t>
            </a:r>
            <a:r>
              <a:rPr lang="nl-NL" dirty="0"/>
              <a:t> means </a:t>
            </a:r>
            <a:r>
              <a:rPr lang="nl-NL" dirty="0" err="1"/>
              <a:t>the</a:t>
            </a:r>
            <a:r>
              <a:rPr lang="nl-NL" dirty="0"/>
              <a:t> CA </a:t>
            </a:r>
            <a:r>
              <a:rPr lang="nl-NL" dirty="0" err="1"/>
              <a:t>vouches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some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company,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make </a:t>
            </a:r>
            <a:r>
              <a:rPr lang="nl-NL" dirty="0" err="1"/>
              <a:t>this</a:t>
            </a:r>
            <a:r>
              <a:rPr lang="nl-NL" dirty="0"/>
              <a:t> ‘</a:t>
            </a:r>
            <a:r>
              <a:rPr lang="nl-NL" dirty="0" err="1"/>
              <a:t>vouch</a:t>
            </a:r>
            <a:r>
              <a:rPr lang="nl-NL" dirty="0"/>
              <a:t>’ </a:t>
            </a:r>
            <a:r>
              <a:rPr lang="nl-NL" dirty="0" err="1"/>
              <a:t>verifiable</a:t>
            </a:r>
            <a:r>
              <a:rPr lang="nl-NL" dirty="0"/>
              <a:t>, </a:t>
            </a:r>
            <a:r>
              <a:rPr lang="nl-NL" dirty="0" err="1"/>
              <a:t>the</a:t>
            </a:r>
            <a:r>
              <a:rPr lang="nl-NL" dirty="0"/>
              <a:t> ‘top CA’ </a:t>
            </a:r>
            <a:r>
              <a:rPr lang="nl-NL" dirty="0" err="1"/>
              <a:t>signs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certificate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‘</a:t>
            </a:r>
            <a:r>
              <a:rPr lang="nl-NL" dirty="0" err="1"/>
              <a:t>lesser</a:t>
            </a:r>
            <a:r>
              <a:rPr lang="nl-NL" dirty="0"/>
              <a:t>’ CA</a:t>
            </a:r>
          </a:p>
          <a:p>
            <a:r>
              <a:rPr lang="nl-NL" dirty="0" err="1"/>
              <a:t>Your</a:t>
            </a:r>
            <a:r>
              <a:rPr lang="nl-NL" dirty="0"/>
              <a:t> client </a:t>
            </a:r>
            <a:r>
              <a:rPr lang="nl-NL" dirty="0" err="1"/>
              <a:t>doesn’t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’</a:t>
            </a:r>
            <a:r>
              <a:rPr lang="nl-NL" dirty="0" err="1"/>
              <a:t>lesser</a:t>
            </a:r>
            <a:r>
              <a:rPr lang="nl-NL" dirty="0"/>
              <a:t>’ CA</a:t>
            </a:r>
          </a:p>
          <a:p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have </a:t>
            </a:r>
            <a:r>
              <a:rPr lang="nl-NL" dirty="0" err="1"/>
              <a:t>to</a:t>
            </a:r>
            <a:r>
              <a:rPr lang="nl-NL" dirty="0"/>
              <a:t> feed </a:t>
            </a:r>
            <a:r>
              <a:rPr lang="nl-NL" dirty="0" err="1"/>
              <a:t>the</a:t>
            </a:r>
            <a:r>
              <a:rPr lang="nl-NL" dirty="0"/>
              <a:t> client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entire</a:t>
            </a:r>
            <a:r>
              <a:rPr lang="nl-NL" dirty="0"/>
              <a:t> </a:t>
            </a:r>
            <a:r>
              <a:rPr lang="nl-NL" dirty="0" err="1"/>
              <a:t>certificate</a:t>
            </a:r>
            <a:r>
              <a:rPr lang="nl-NL" dirty="0"/>
              <a:t> chain </a:t>
            </a:r>
            <a:r>
              <a:rPr lang="nl-NL" dirty="0" err="1"/>
              <a:t>to</a:t>
            </a:r>
            <a:r>
              <a:rPr lang="nl-NL" dirty="0"/>
              <a:t> help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figure</a:t>
            </a:r>
            <a:r>
              <a:rPr lang="nl-NL" dirty="0"/>
              <a:t> out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b="1" dirty="0"/>
              <a:t>chain of trust</a:t>
            </a:r>
          </a:p>
          <a:p>
            <a:r>
              <a:rPr lang="nl-NL" dirty="0" err="1"/>
              <a:t>Thankfully</a:t>
            </a:r>
            <a:r>
              <a:rPr lang="nl-NL" dirty="0"/>
              <a:t>,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usually</a:t>
            </a:r>
            <a:r>
              <a:rPr lang="nl-NL" dirty="0"/>
              <a:t> </a:t>
            </a:r>
            <a:r>
              <a:rPr lang="nl-NL" dirty="0" err="1"/>
              <a:t>just</a:t>
            </a:r>
            <a:r>
              <a:rPr lang="nl-NL" dirty="0"/>
              <a:t> means </a:t>
            </a:r>
            <a:r>
              <a:rPr lang="nl-NL" dirty="0" err="1"/>
              <a:t>sticking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literal</a:t>
            </a:r>
            <a:r>
              <a:rPr lang="nl-NL" dirty="0"/>
              <a:t> chain of </a:t>
            </a:r>
            <a:r>
              <a:rPr lang="nl-NL" dirty="0" err="1"/>
              <a:t>certificates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file</a:t>
            </a:r>
          </a:p>
          <a:p>
            <a:pPr marL="0" indent="0">
              <a:buNone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138200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56971-AD1A-42FB-CA3B-7808F2188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From an engineer to engineers 1/3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DA814-0604-97D4-4FD6-4853642CF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Certificates are both configuration &amp; secret</a:t>
            </a:r>
            <a:r>
              <a:rPr lang="en-NL" b="1" dirty="0"/>
              <a:t>. Treat them as such.</a:t>
            </a:r>
          </a:p>
          <a:p>
            <a:pPr lvl="1"/>
            <a:r>
              <a:rPr lang="en-NL" b="1" dirty="0"/>
              <a:t>Don’t stick em in git</a:t>
            </a:r>
          </a:p>
          <a:p>
            <a:pPr lvl="1"/>
            <a:r>
              <a:rPr lang="en-NL" dirty="0"/>
              <a:t>Use your OS’s keystore, not your filesystem, because you will screw it up</a:t>
            </a:r>
          </a:p>
          <a:p>
            <a:pPr lvl="1"/>
            <a:r>
              <a:rPr lang="en-NL" dirty="0"/>
              <a:t>Point to certificates using a configuration parameter (name, thumbprint)</a:t>
            </a:r>
          </a:p>
          <a:p>
            <a:r>
              <a:rPr lang="en-NL" dirty="0"/>
              <a:t>Certificates are easily scanned, stolen and abused. &lt;3 mins on Github</a:t>
            </a:r>
          </a:p>
          <a:p>
            <a:r>
              <a:rPr lang="en-NL" dirty="0"/>
              <a:t>Git doesn’t forget! So if you push a private key, you’ll have to rotate</a:t>
            </a:r>
          </a:p>
          <a:p>
            <a:r>
              <a:rPr lang="en-NL" dirty="0"/>
              <a:t>Don’t stick them in git</a:t>
            </a:r>
          </a:p>
          <a:p>
            <a:r>
              <a:rPr lang="en-NL" dirty="0"/>
              <a:t>Don’t stick them in git</a:t>
            </a:r>
          </a:p>
        </p:txBody>
      </p:sp>
    </p:spTree>
    <p:extLst>
      <p:ext uri="{BB962C8B-B14F-4D97-AF65-F5344CB8AC3E}">
        <p14:creationId xmlns:p14="http://schemas.microsoft.com/office/powerpoint/2010/main" val="41663053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4623E-AC72-29F6-1530-375EF1D69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B41A-9A50-35B2-13DA-E3B8B618C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From an engineer to engineers 2/3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C5767-5FAF-6AE7-1197-8C33D15C4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Learn to rotate your certificates, and understand your C</a:t>
            </a:r>
            <a:r>
              <a:rPr lang="en-GB" dirty="0"/>
              <a:t>A processes so you know what to do</a:t>
            </a:r>
          </a:p>
          <a:p>
            <a:r>
              <a:rPr lang="en-GB" dirty="0"/>
              <a:t>You can keep the same private key to generate a new CSR. No need to swap private keys unless you want/need to (policy)</a:t>
            </a:r>
          </a:p>
          <a:p>
            <a:r>
              <a:rPr lang="en-GB" dirty="0"/>
              <a:t>Mark your calendar, and use tooling</a:t>
            </a:r>
          </a:p>
          <a:p>
            <a:pPr lvl="1"/>
            <a:r>
              <a:rPr lang="en-GB" dirty="0"/>
              <a:t>For instance, Azure </a:t>
            </a:r>
            <a:r>
              <a:rPr lang="en-GB" dirty="0" err="1"/>
              <a:t>Keyvault</a:t>
            </a:r>
            <a:r>
              <a:rPr lang="en-GB" dirty="0"/>
              <a:t> can auto alert you when a cert is about to expire</a:t>
            </a:r>
          </a:p>
          <a:p>
            <a:r>
              <a:rPr lang="en-GB" dirty="0"/>
              <a:t>Use tooling like </a:t>
            </a:r>
            <a:r>
              <a:rPr lang="en-GB" dirty="0" err="1"/>
              <a:t>Keyvault</a:t>
            </a:r>
            <a:r>
              <a:rPr lang="en-GB" dirty="0"/>
              <a:t> to safely store the certificates including the private key to control the entire access and lifecycle of certs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833751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88BCE-9628-E66D-4363-1FCA85CED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E1DFE-66E6-3C46-530E-A8E08B8CD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From an engineer to engineers 3/3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962B9-4F55-8B71-56B3-40AB03603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Webbased</a:t>
            </a:r>
            <a:r>
              <a:rPr lang="nl-NL" dirty="0"/>
              <a:t> </a:t>
            </a:r>
            <a:r>
              <a:rPr lang="nl-NL" dirty="0" err="1"/>
              <a:t>applications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cryptography</a:t>
            </a:r>
            <a:r>
              <a:rPr lang="nl-NL" dirty="0"/>
              <a:t> have </a:t>
            </a:r>
            <a:r>
              <a:rPr lang="nl-NL" dirty="0" err="1"/>
              <a:t>two</a:t>
            </a:r>
            <a:r>
              <a:rPr lang="nl-NL" dirty="0"/>
              <a:t> masters </a:t>
            </a:r>
            <a:r>
              <a:rPr lang="nl-NL" dirty="0" err="1"/>
              <a:t>to</a:t>
            </a:r>
            <a:r>
              <a:rPr lang="nl-NL" dirty="0"/>
              <a:t> serve: performance </a:t>
            </a:r>
            <a:r>
              <a:rPr lang="nl-NL" dirty="0" err="1"/>
              <a:t>and</a:t>
            </a:r>
            <a:r>
              <a:rPr lang="nl-NL" dirty="0"/>
              <a:t> security</a:t>
            </a:r>
          </a:p>
          <a:p>
            <a:pPr lvl="1"/>
            <a:r>
              <a:rPr lang="nl-NL" dirty="0" err="1"/>
              <a:t>Faster</a:t>
            </a:r>
            <a:r>
              <a:rPr lang="nl-NL" dirty="0"/>
              <a:t> response &lt;&gt; more crypto </a:t>
            </a:r>
            <a:r>
              <a:rPr lang="nl-NL" dirty="0" err="1"/>
              <a:t>iterations</a:t>
            </a:r>
            <a:r>
              <a:rPr lang="nl-NL" dirty="0"/>
              <a:t> (CPU heavy)</a:t>
            </a:r>
          </a:p>
          <a:p>
            <a:pPr lvl="1"/>
            <a:r>
              <a:rPr lang="nl-NL" dirty="0"/>
              <a:t>Time-</a:t>
            </a:r>
            <a:r>
              <a:rPr lang="nl-NL" dirty="0" err="1"/>
              <a:t>based</a:t>
            </a:r>
            <a:r>
              <a:rPr lang="nl-NL" dirty="0"/>
              <a:t> attacks</a:t>
            </a:r>
          </a:p>
          <a:p>
            <a:pPr lvl="1"/>
            <a:endParaRPr lang="nl-NL" dirty="0"/>
          </a:p>
          <a:p>
            <a:r>
              <a:rPr lang="nl-NL" dirty="0"/>
              <a:t>Do </a:t>
            </a:r>
            <a:r>
              <a:rPr lang="nl-NL" dirty="0" err="1"/>
              <a:t>not</a:t>
            </a:r>
            <a:r>
              <a:rPr lang="nl-NL" dirty="0"/>
              <a:t> stick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keys</a:t>
            </a:r>
            <a:r>
              <a:rPr lang="nl-NL" dirty="0"/>
              <a:t> in git!</a:t>
            </a:r>
          </a:p>
          <a:p>
            <a:r>
              <a:rPr lang="nl-NL" dirty="0" err="1"/>
              <a:t>Ask</a:t>
            </a:r>
            <a:r>
              <a:rPr lang="nl-NL" dirty="0"/>
              <a:t> </a:t>
            </a:r>
            <a:r>
              <a:rPr lang="nl-NL" dirty="0" err="1"/>
              <a:t>yourself</a:t>
            </a:r>
            <a:r>
              <a:rPr lang="nl-NL" dirty="0"/>
              <a:t>: How do we </a:t>
            </a:r>
            <a:r>
              <a:rPr lang="nl-NL" dirty="0" err="1"/>
              <a:t>actually</a:t>
            </a:r>
            <a:r>
              <a:rPr lang="nl-NL" dirty="0"/>
              <a:t> manage </a:t>
            </a:r>
            <a:r>
              <a:rPr lang="nl-NL" dirty="0" err="1"/>
              <a:t>keys</a:t>
            </a:r>
            <a:r>
              <a:rPr lang="nl-NL" dirty="0"/>
              <a:t> in a safe </a:t>
            </a:r>
            <a:r>
              <a:rPr lang="nl-NL" dirty="0" err="1"/>
              <a:t>manner</a:t>
            </a:r>
            <a:r>
              <a:rPr lang="nl-NL" dirty="0"/>
              <a:t> in </a:t>
            </a:r>
            <a:r>
              <a:rPr lang="nl-NL" dirty="0" err="1"/>
              <a:t>our</a:t>
            </a:r>
            <a:r>
              <a:rPr lang="nl-NL" dirty="0"/>
              <a:t> project?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7899966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A5B13-728C-9925-D629-94A4C1D1F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On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625C0-DB1E-3B3E-19B1-CF049413E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A lot of the demos in this talk were built with AI support</a:t>
            </a:r>
          </a:p>
          <a:p>
            <a:r>
              <a:rPr lang="en-NL" dirty="0"/>
              <a:t>AI will help attackers more quickly assess your application</a:t>
            </a:r>
          </a:p>
          <a:p>
            <a:r>
              <a:rPr lang="en-NL" dirty="0"/>
              <a:t>If you don’t use it for defense, others will use it for offense</a:t>
            </a:r>
          </a:p>
          <a:p>
            <a:r>
              <a:rPr lang="en-NL" dirty="0"/>
              <a:t>Trust, but verify: be responsible with applying AI generated code</a:t>
            </a:r>
          </a:p>
        </p:txBody>
      </p:sp>
    </p:spTree>
    <p:extLst>
      <p:ext uri="{BB962C8B-B14F-4D97-AF65-F5344CB8AC3E}">
        <p14:creationId xmlns:p14="http://schemas.microsoft.com/office/powerpoint/2010/main" val="28414752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9F6915-C8B6-4E45-4AA4-C982223A4E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Fin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47CD0CA-4A9A-AFA4-9A74-DBCAAF5A36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L" dirty="0"/>
              <a:t>Any questions?</a:t>
            </a: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1D758AF7-206A-8B5B-C465-4F5DEBDB4937}"/>
              </a:ext>
            </a:extLst>
          </p:cNvPr>
          <p:cNvSpPr txBox="1">
            <a:spLocks/>
          </p:cNvSpPr>
          <p:nvPr/>
        </p:nvSpPr>
        <p:spPr>
          <a:xfrm>
            <a:off x="1524000" y="450258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dirty="0"/>
              <a:t>https://</a:t>
            </a:r>
            <a:r>
              <a:rPr lang="en-GB" sz="3600" dirty="0" err="1"/>
              <a:t>github.com</a:t>
            </a:r>
            <a:r>
              <a:rPr lang="en-GB" sz="3600" dirty="0"/>
              <a:t>/</a:t>
            </a:r>
            <a:r>
              <a:rPr lang="en-GB" sz="3600" dirty="0" err="1"/>
              <a:t>tobiasoort</a:t>
            </a:r>
            <a:r>
              <a:rPr lang="en-GB" sz="3600" dirty="0"/>
              <a:t>/ictdevday24</a:t>
            </a:r>
            <a:endParaRPr lang="en-NL" sz="3600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E2F548B-AAB8-22B0-8313-D4251362D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018" y="831273"/>
            <a:ext cx="32512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754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C1AC6-C32A-9E5C-B8EE-417F519B9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History: Caesar cipher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85D6F-725A-3C7F-D4A4-F81CA1130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743201"/>
            <a:ext cx="10969487" cy="3433762"/>
          </a:xfrm>
        </p:spPr>
        <p:txBody>
          <a:bodyPr/>
          <a:lstStyle/>
          <a:p>
            <a:r>
              <a:rPr lang="en-NL" dirty="0"/>
              <a:t>A shift of n chars, where n is the secret</a:t>
            </a:r>
          </a:p>
          <a:p>
            <a:r>
              <a:rPr lang="en-NL" dirty="0"/>
              <a:t>Easily done physically by having two scrolls above eachother</a:t>
            </a:r>
          </a:p>
          <a:p>
            <a:r>
              <a:rPr lang="en-NL" dirty="0"/>
              <a:t>Reversible by shifting -n </a:t>
            </a:r>
          </a:p>
          <a:p>
            <a:r>
              <a:rPr lang="en-GB" dirty="0"/>
              <a:t>C</a:t>
            </a:r>
            <a:r>
              <a:rPr lang="en-NL" dirty="0"/>
              <a:t>(“banana”, 5) ➡ “gfsfsf”</a:t>
            </a:r>
          </a:p>
          <a:p>
            <a:r>
              <a:rPr lang="en-NL" dirty="0"/>
              <a:t>Also sometimes called </a:t>
            </a:r>
            <a:r>
              <a:rPr lang="en-NL" i="1" dirty="0"/>
              <a:t>ROT</a:t>
            </a:r>
            <a:r>
              <a:rPr lang="en-NL" dirty="0"/>
              <a:t>-n (for ROTation)</a:t>
            </a:r>
          </a:p>
          <a:p>
            <a:r>
              <a:rPr lang="en-NL" dirty="0"/>
              <a:t>Fun in hackerscene culture: ROT-13 and double-ROT-13 (extra safe!)</a:t>
            </a:r>
          </a:p>
          <a:p>
            <a:endParaRPr lang="en-NL" dirty="0"/>
          </a:p>
          <a:p>
            <a:endParaRPr lang="en-NL" dirty="0"/>
          </a:p>
          <a:p>
            <a:endParaRPr lang="en-NL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3D01722-24C4-17BC-1956-9A1AD3D20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829679"/>
              </p:ext>
            </p:extLst>
          </p:nvPr>
        </p:nvGraphicFramePr>
        <p:xfrm>
          <a:off x="1013548" y="1696264"/>
          <a:ext cx="11226798" cy="741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23711">
                  <a:extLst>
                    <a:ext uri="{9D8B030D-6E8A-4147-A177-3AD203B41FA5}">
                      <a16:colId xmlns:a16="http://schemas.microsoft.com/office/drawing/2014/main" val="973969456"/>
                    </a:ext>
                  </a:extLst>
                </a:gridCol>
                <a:gridCol w="623711">
                  <a:extLst>
                    <a:ext uri="{9D8B030D-6E8A-4147-A177-3AD203B41FA5}">
                      <a16:colId xmlns:a16="http://schemas.microsoft.com/office/drawing/2014/main" val="1158862467"/>
                    </a:ext>
                  </a:extLst>
                </a:gridCol>
                <a:gridCol w="623711">
                  <a:extLst>
                    <a:ext uri="{9D8B030D-6E8A-4147-A177-3AD203B41FA5}">
                      <a16:colId xmlns:a16="http://schemas.microsoft.com/office/drawing/2014/main" val="1765995212"/>
                    </a:ext>
                  </a:extLst>
                </a:gridCol>
                <a:gridCol w="623711">
                  <a:extLst>
                    <a:ext uri="{9D8B030D-6E8A-4147-A177-3AD203B41FA5}">
                      <a16:colId xmlns:a16="http://schemas.microsoft.com/office/drawing/2014/main" val="688936955"/>
                    </a:ext>
                  </a:extLst>
                </a:gridCol>
                <a:gridCol w="623711">
                  <a:extLst>
                    <a:ext uri="{9D8B030D-6E8A-4147-A177-3AD203B41FA5}">
                      <a16:colId xmlns:a16="http://schemas.microsoft.com/office/drawing/2014/main" val="1543967581"/>
                    </a:ext>
                  </a:extLst>
                </a:gridCol>
                <a:gridCol w="623711">
                  <a:extLst>
                    <a:ext uri="{9D8B030D-6E8A-4147-A177-3AD203B41FA5}">
                      <a16:colId xmlns:a16="http://schemas.microsoft.com/office/drawing/2014/main" val="1841913744"/>
                    </a:ext>
                  </a:extLst>
                </a:gridCol>
                <a:gridCol w="623711">
                  <a:extLst>
                    <a:ext uri="{9D8B030D-6E8A-4147-A177-3AD203B41FA5}">
                      <a16:colId xmlns:a16="http://schemas.microsoft.com/office/drawing/2014/main" val="3825716283"/>
                    </a:ext>
                  </a:extLst>
                </a:gridCol>
                <a:gridCol w="623711">
                  <a:extLst>
                    <a:ext uri="{9D8B030D-6E8A-4147-A177-3AD203B41FA5}">
                      <a16:colId xmlns:a16="http://schemas.microsoft.com/office/drawing/2014/main" val="2952730116"/>
                    </a:ext>
                  </a:extLst>
                </a:gridCol>
                <a:gridCol w="623711">
                  <a:extLst>
                    <a:ext uri="{9D8B030D-6E8A-4147-A177-3AD203B41FA5}">
                      <a16:colId xmlns:a16="http://schemas.microsoft.com/office/drawing/2014/main" val="3725645819"/>
                    </a:ext>
                  </a:extLst>
                </a:gridCol>
                <a:gridCol w="623711">
                  <a:extLst>
                    <a:ext uri="{9D8B030D-6E8A-4147-A177-3AD203B41FA5}">
                      <a16:colId xmlns:a16="http://schemas.microsoft.com/office/drawing/2014/main" val="2022504242"/>
                    </a:ext>
                  </a:extLst>
                </a:gridCol>
                <a:gridCol w="623711">
                  <a:extLst>
                    <a:ext uri="{9D8B030D-6E8A-4147-A177-3AD203B41FA5}">
                      <a16:colId xmlns:a16="http://schemas.microsoft.com/office/drawing/2014/main" val="2946429149"/>
                    </a:ext>
                  </a:extLst>
                </a:gridCol>
                <a:gridCol w="623711">
                  <a:extLst>
                    <a:ext uri="{9D8B030D-6E8A-4147-A177-3AD203B41FA5}">
                      <a16:colId xmlns:a16="http://schemas.microsoft.com/office/drawing/2014/main" val="3791447747"/>
                    </a:ext>
                  </a:extLst>
                </a:gridCol>
                <a:gridCol w="623711">
                  <a:extLst>
                    <a:ext uri="{9D8B030D-6E8A-4147-A177-3AD203B41FA5}">
                      <a16:colId xmlns:a16="http://schemas.microsoft.com/office/drawing/2014/main" val="1759306303"/>
                    </a:ext>
                  </a:extLst>
                </a:gridCol>
                <a:gridCol w="623711">
                  <a:extLst>
                    <a:ext uri="{9D8B030D-6E8A-4147-A177-3AD203B41FA5}">
                      <a16:colId xmlns:a16="http://schemas.microsoft.com/office/drawing/2014/main" val="834225650"/>
                    </a:ext>
                  </a:extLst>
                </a:gridCol>
                <a:gridCol w="623711">
                  <a:extLst>
                    <a:ext uri="{9D8B030D-6E8A-4147-A177-3AD203B41FA5}">
                      <a16:colId xmlns:a16="http://schemas.microsoft.com/office/drawing/2014/main" val="3361485574"/>
                    </a:ext>
                  </a:extLst>
                </a:gridCol>
                <a:gridCol w="623711">
                  <a:extLst>
                    <a:ext uri="{9D8B030D-6E8A-4147-A177-3AD203B41FA5}">
                      <a16:colId xmlns:a16="http://schemas.microsoft.com/office/drawing/2014/main" val="3244575515"/>
                    </a:ext>
                  </a:extLst>
                </a:gridCol>
                <a:gridCol w="623711">
                  <a:extLst>
                    <a:ext uri="{9D8B030D-6E8A-4147-A177-3AD203B41FA5}">
                      <a16:colId xmlns:a16="http://schemas.microsoft.com/office/drawing/2014/main" val="3098498412"/>
                    </a:ext>
                  </a:extLst>
                </a:gridCol>
                <a:gridCol w="623711">
                  <a:extLst>
                    <a:ext uri="{9D8B030D-6E8A-4147-A177-3AD203B41FA5}">
                      <a16:colId xmlns:a16="http://schemas.microsoft.com/office/drawing/2014/main" val="15583777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➡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➡W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➡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➡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➡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349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19680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E7B829C-36DD-DC06-3A1B-445B71AF6F3D}"/>
              </a:ext>
            </a:extLst>
          </p:cNvPr>
          <p:cNvSpPr txBox="1"/>
          <p:nvPr/>
        </p:nvSpPr>
        <p:spPr>
          <a:xfrm>
            <a:off x="203711" y="1805494"/>
            <a:ext cx="80983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NL" sz="2800" dirty="0"/>
              <a:t>➡️ </a:t>
            </a:r>
            <a:r>
              <a:rPr lang="en-NL" sz="28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5447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53442-3057-DA3A-A1D6-B43438D3B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9334F-0187-42D1-FB19-0D8CBC7EE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History: Scytale cipher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5841B-0915-0448-C291-93DD40C4C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743201"/>
            <a:ext cx="10969487" cy="3433762"/>
          </a:xfrm>
        </p:spPr>
        <p:txBody>
          <a:bodyPr/>
          <a:lstStyle/>
          <a:p>
            <a:r>
              <a:rPr lang="en-NL" dirty="0"/>
              <a:t>Wrap a tape or band around a cylinder </a:t>
            </a:r>
          </a:p>
          <a:p>
            <a:r>
              <a:rPr lang="en-NL" dirty="0"/>
              <a:t>Write your text line by line on the tape, one character per tape width</a:t>
            </a:r>
          </a:p>
          <a:p>
            <a:r>
              <a:rPr lang="en-NL" dirty="0"/>
              <a:t>Send only the tape, as the diameter of the cylinder is the secret</a:t>
            </a:r>
          </a:p>
          <a:p>
            <a:r>
              <a:rPr lang="en-NL" dirty="0"/>
              <a:t>While unwrapped, the text is illegible </a:t>
            </a:r>
          </a:p>
          <a:p>
            <a:r>
              <a:rPr lang="en-NL" dirty="0"/>
              <a:t>Only the correct shape cylinder can decrypt the message</a:t>
            </a:r>
          </a:p>
          <a:p>
            <a:r>
              <a:rPr lang="en-NL" dirty="0"/>
              <a:t>Relatively strong at the time!</a:t>
            </a:r>
          </a:p>
          <a:p>
            <a:endParaRPr lang="en-NL" dirty="0"/>
          </a:p>
          <a:p>
            <a:endParaRPr lang="en-NL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2D41F735-239A-B086-0B63-7293BA532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094" y="365125"/>
            <a:ext cx="4938091" cy="282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47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4492B-96BD-E469-D8F6-628BF1012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4EAB246-3E45-241F-E466-CFAEDC3CD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067" y="-1907350"/>
            <a:ext cx="4459621" cy="486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2213F7-1879-711F-5156-A246F7689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History: Enigma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EA466-89D5-042B-1C0E-FD0D2C7F2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743201"/>
            <a:ext cx="11102010" cy="3749674"/>
          </a:xfrm>
        </p:spPr>
        <p:txBody>
          <a:bodyPr>
            <a:normAutofit/>
          </a:bodyPr>
          <a:lstStyle/>
          <a:p>
            <a:r>
              <a:rPr lang="en-NL" dirty="0"/>
              <a:t>German post-WW1 invention intended for commercial use</a:t>
            </a:r>
          </a:p>
          <a:p>
            <a:r>
              <a:rPr lang="en-NL" dirty="0"/>
              <a:t>Adopted by German forces in WWII for command &amp; control</a:t>
            </a:r>
          </a:p>
          <a:p>
            <a:r>
              <a:rPr lang="en-NL" dirty="0"/>
              <a:t>Daily changes to start parameters for security (rotor start, rotor order)</a:t>
            </a:r>
          </a:p>
          <a:p>
            <a:r>
              <a:rPr lang="en-NL" dirty="0"/>
              <a:t>Rotors encrypt keypresses and then advance</a:t>
            </a:r>
          </a:p>
          <a:p>
            <a:r>
              <a:rPr lang="en-NL" dirty="0"/>
              <a:t>Symmetric encryption: use the same start parameters for decrypt</a:t>
            </a:r>
          </a:p>
          <a:p>
            <a:r>
              <a:rPr lang="en-NL" dirty="0"/>
              <a:t>Eventually cracked by static analysis and protocol weaknesses</a:t>
            </a:r>
          </a:p>
          <a:p>
            <a:r>
              <a:rPr lang="en-NL" dirty="0"/>
              <a:t>First big public use of permutational analysis (</a:t>
            </a:r>
            <a:r>
              <a:rPr lang="en-GB" dirty="0" err="1"/>
              <a:t>Zygalski</a:t>
            </a:r>
            <a:r>
              <a:rPr lang="en-GB" dirty="0"/>
              <a:t> sheets</a:t>
            </a:r>
            <a:r>
              <a:rPr lang="en-NL" dirty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704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8F5A9-C69E-846E-AFB8-ABB3BAB44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F2650-0E56-DD77-C2CB-B7079287B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History: RSA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2C004-0E03-8105-4B30-3776D3F51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1102010" cy="4802187"/>
          </a:xfrm>
        </p:spPr>
        <p:txBody>
          <a:bodyPr>
            <a:normAutofit lnSpcReduction="10000"/>
          </a:bodyPr>
          <a:lstStyle/>
          <a:p>
            <a:r>
              <a:rPr lang="nl-NL" dirty="0"/>
              <a:t>1976: </a:t>
            </a:r>
            <a:r>
              <a:rPr lang="nl-NL" b="1" dirty="0" err="1"/>
              <a:t>Diffie</a:t>
            </a:r>
            <a:r>
              <a:rPr lang="nl-NL" b="1" dirty="0"/>
              <a:t>-Hellman</a:t>
            </a:r>
            <a:r>
              <a:rPr lang="nl-NL" dirty="0"/>
              <a:t> </a:t>
            </a:r>
            <a:r>
              <a:rPr lang="nl-NL" dirty="0" err="1"/>
              <a:t>Key</a:t>
            </a:r>
            <a:r>
              <a:rPr lang="nl-NL" dirty="0"/>
              <a:t> Exchange was </a:t>
            </a:r>
            <a:r>
              <a:rPr lang="nl-NL" dirty="0" err="1"/>
              <a:t>published</a:t>
            </a:r>
            <a:r>
              <a:rPr lang="nl-NL" dirty="0"/>
              <a:t>, but no practical </a:t>
            </a:r>
            <a:r>
              <a:rPr lang="nl-NL" dirty="0" err="1"/>
              <a:t>applications</a:t>
            </a:r>
            <a:r>
              <a:rPr lang="nl-NL" dirty="0"/>
              <a:t> </a:t>
            </a:r>
            <a:r>
              <a:rPr lang="nl-NL" dirty="0" err="1"/>
              <a:t>were</a:t>
            </a:r>
            <a:r>
              <a:rPr lang="nl-NL" dirty="0"/>
              <a:t> </a:t>
            </a:r>
            <a:r>
              <a:rPr lang="nl-NL" dirty="0" err="1"/>
              <a:t>provided</a:t>
            </a:r>
            <a:r>
              <a:rPr lang="nl-NL" dirty="0"/>
              <a:t> at </a:t>
            </a:r>
            <a:r>
              <a:rPr lang="nl-NL" dirty="0" err="1"/>
              <a:t>the</a:t>
            </a:r>
            <a:r>
              <a:rPr lang="nl-NL" dirty="0"/>
              <a:t> time</a:t>
            </a:r>
          </a:p>
          <a:p>
            <a:r>
              <a:rPr lang="en-GB" dirty="0"/>
              <a:t>1977: three MIT professors – Ron </a:t>
            </a:r>
            <a:r>
              <a:rPr lang="en-GB" b="1" dirty="0"/>
              <a:t>R</a:t>
            </a:r>
            <a:r>
              <a:rPr lang="en-GB" dirty="0"/>
              <a:t>ivest, Adi </a:t>
            </a:r>
            <a:r>
              <a:rPr lang="en-GB" b="1" dirty="0"/>
              <a:t>S</a:t>
            </a:r>
            <a:r>
              <a:rPr lang="en-GB" dirty="0"/>
              <a:t>hamir, and Leonard </a:t>
            </a:r>
            <a:r>
              <a:rPr lang="en-GB" b="1" dirty="0"/>
              <a:t>A</a:t>
            </a:r>
            <a:r>
              <a:rPr lang="en-GB" dirty="0"/>
              <a:t>dleman created the RSA cryptosystem based on the work of Diffie and Hellman</a:t>
            </a:r>
          </a:p>
          <a:p>
            <a:r>
              <a:rPr lang="en-GB" dirty="0"/>
              <a:t>Asymmetric, with a public and private </a:t>
            </a:r>
            <a:r>
              <a:rPr lang="en-GB" b="1" dirty="0"/>
              <a:t>keypair</a:t>
            </a:r>
            <a:endParaRPr lang="en-GB" dirty="0"/>
          </a:p>
          <a:p>
            <a:r>
              <a:rPr lang="en-GB" dirty="0"/>
              <a:t>Idea: factoring prime numbers is computationally hard, but multiplication is easy;</a:t>
            </a:r>
          </a:p>
          <a:p>
            <a:r>
              <a:rPr lang="en-GB" dirty="0"/>
              <a:t>This makes encrypting and decrypting easy, but brute-force cracking hard.</a:t>
            </a:r>
          </a:p>
          <a:p>
            <a:r>
              <a:rPr lang="en-GB" dirty="0"/>
              <a:t>A similar system was developed secretly at GHCQ in 1969</a:t>
            </a:r>
          </a:p>
          <a:p>
            <a:endParaRPr lang="nl-NL" dirty="0"/>
          </a:p>
          <a:p>
            <a:pPr lvl="1"/>
            <a:endParaRPr lang="en-GB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188A57-CFC2-08A3-3407-0CEDA2246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126" y="365125"/>
            <a:ext cx="3103516" cy="109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98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3168-67AE-6450-98B6-44A34213D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Symmetric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4D2D3-210B-55FE-C247-36C7FDFD0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NL" dirty="0"/>
              <a:t>Uses the same method and key for encryption and decryption</a:t>
            </a:r>
          </a:p>
          <a:p>
            <a:r>
              <a:rPr lang="en-NL" dirty="0"/>
              <a:t>So this means that anybody with the key can encrypt, or decrypt</a:t>
            </a:r>
          </a:p>
          <a:p>
            <a:r>
              <a:rPr lang="en-NL" dirty="0"/>
              <a:t>Fast to encrypt large amounts of data, efficient algorithms</a:t>
            </a:r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r>
              <a:rPr lang="en-NL" dirty="0"/>
              <a:t>Examples:</a:t>
            </a:r>
          </a:p>
          <a:p>
            <a:r>
              <a:rPr lang="en-NL" dirty="0"/>
              <a:t>Data Encryption Standard / DES (1970) (unsafe now!) </a:t>
            </a:r>
          </a:p>
          <a:p>
            <a:r>
              <a:rPr lang="en-NL" dirty="0"/>
              <a:t>3DES (1981) (also unsafe now!)</a:t>
            </a:r>
          </a:p>
          <a:p>
            <a:r>
              <a:rPr lang="en-NL" b="1" dirty="0"/>
              <a:t>Advanced Encryption Standard (Rijndael) / AES (1998)</a:t>
            </a:r>
          </a:p>
          <a:p>
            <a:r>
              <a:rPr lang="en-NL" dirty="0"/>
              <a:t>Blowfish</a:t>
            </a:r>
          </a:p>
        </p:txBody>
      </p:sp>
    </p:spTree>
    <p:extLst>
      <p:ext uri="{BB962C8B-B14F-4D97-AF65-F5344CB8AC3E}">
        <p14:creationId xmlns:p14="http://schemas.microsoft.com/office/powerpoint/2010/main" val="296391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A090F-DB7E-A6FA-0CF5-EF075B230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7727-8BDF-6084-A442-2FCB808CE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Symmetric encryption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Books On Shelf">
                <a:extLst>
                  <a:ext uri="{FF2B5EF4-FFF2-40B4-BE49-F238E27FC236}">
                    <a16:creationId xmlns:a16="http://schemas.microsoft.com/office/drawing/2014/main" id="{C4BE8EFD-26B9-84F6-35F8-DD5DC9FEBD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25410060"/>
                  </p:ext>
                </p:extLst>
              </p:nvPr>
            </p:nvGraphicFramePr>
            <p:xfrm>
              <a:off x="-1545356" y="1690688"/>
              <a:ext cx="15496883" cy="566695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5496883" cy="5666952"/>
                    </a:xfrm>
                    <a:prstGeom prst="rect">
                      <a:avLst/>
                    </a:prstGeom>
                  </am3d:spPr>
                  <am3d:camera>
                    <am3d:pos x="0" y="0" z="546583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614" d="1000000"/>
                    <am3d:preTrans dx="0" dy="-9187968" dz="-5362381"/>
                    <am3d:scale>
                      <am3d:sx n="1000000" d="1000000"/>
                      <am3d:sy n="1000000" d="1000000"/>
                      <am3d:sz n="1000000" d="1000000"/>
                    </am3d:scale>
                    <am3d:rot ax="575007" az="-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37506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Books On Shelf">
                <a:extLst>
                  <a:ext uri="{FF2B5EF4-FFF2-40B4-BE49-F238E27FC236}">
                    <a16:creationId xmlns:a16="http://schemas.microsoft.com/office/drawing/2014/main" id="{C4BE8EFD-26B9-84F6-35F8-DD5DC9FEBD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545356" y="1690688"/>
                <a:ext cx="15496883" cy="5666952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B6CBCE4-9C12-8F4A-F2C7-2173D5FE9829}"/>
              </a:ext>
            </a:extLst>
          </p:cNvPr>
          <p:cNvSpPr txBox="1"/>
          <p:nvPr/>
        </p:nvSpPr>
        <p:spPr>
          <a:xfrm rot="16039392">
            <a:off x="-192098" y="4054175"/>
            <a:ext cx="3273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GdAqNssEfdOjzbkZmYhSBQ</a:t>
            </a:r>
            <a:r>
              <a:rPr lang="en-GB" dirty="0">
                <a:solidFill>
                  <a:schemeClr val="bg1"/>
                </a:solidFill>
              </a:rPr>
              <a:t>==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1DD86C-2165-2E66-B980-2C5B352212F6}"/>
              </a:ext>
            </a:extLst>
          </p:cNvPr>
          <p:cNvSpPr txBox="1"/>
          <p:nvPr/>
        </p:nvSpPr>
        <p:spPr>
          <a:xfrm rot="4970825">
            <a:off x="961873" y="3913610"/>
            <a:ext cx="330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aa3YKL5EEB5XQbH5Pqp3dA==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B9A910-47C5-6561-7932-0C2E3729696C}"/>
              </a:ext>
            </a:extLst>
          </p:cNvPr>
          <p:cNvSpPr txBox="1"/>
          <p:nvPr/>
        </p:nvSpPr>
        <p:spPr>
          <a:xfrm rot="5400000">
            <a:off x="2469224" y="4037006"/>
            <a:ext cx="330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XDxcGdUqcLAL2Pqx7Dl7pQ==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48CB9-8A3D-E692-0036-4435375E9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2850" y="141068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L" sz="8000" dirty="0"/>
              <a:t>Demo!</a:t>
            </a:r>
          </a:p>
        </p:txBody>
      </p:sp>
    </p:spTree>
    <p:extLst>
      <p:ext uri="{BB962C8B-B14F-4D97-AF65-F5344CB8AC3E}">
        <p14:creationId xmlns:p14="http://schemas.microsoft.com/office/powerpoint/2010/main" val="24293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2695</TotalTime>
  <Words>1985</Words>
  <Application>Microsoft Macintosh PowerPoint</Application>
  <PresentationFormat>Widescreen</PresentationFormat>
  <Paragraphs>272</Paragraphs>
  <Slides>35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Aptos</vt:lpstr>
      <vt:lpstr>Aptos Display</vt:lpstr>
      <vt:lpstr>Arial</vt:lpstr>
      <vt:lpstr>Cambria Math</vt:lpstr>
      <vt:lpstr>Monaco</vt:lpstr>
      <vt:lpstr>Wingdings</vt:lpstr>
      <vt:lpstr>Office Theme</vt:lpstr>
      <vt:lpstr>Crypto 101</vt:lpstr>
      <vt:lpstr>Aboutme.txt</vt:lpstr>
      <vt:lpstr>Todays subjects</vt:lpstr>
      <vt:lpstr>History: Caesar cipher</vt:lpstr>
      <vt:lpstr>History: Scytale cipher</vt:lpstr>
      <vt:lpstr>History: Enigma Machine</vt:lpstr>
      <vt:lpstr>History: RSA</vt:lpstr>
      <vt:lpstr>Symmetric encryption</vt:lpstr>
      <vt:lpstr>Symmetric encryption</vt:lpstr>
      <vt:lpstr>Symmetric encryption - AES</vt:lpstr>
      <vt:lpstr>Hashing</vt:lpstr>
      <vt:lpstr>Hashing - risks</vt:lpstr>
      <vt:lpstr>Demo: passwords in SHA-512</vt:lpstr>
      <vt:lpstr>Hashing –HMAC signature</vt:lpstr>
      <vt:lpstr>Demo: HMAC based message signing</vt:lpstr>
      <vt:lpstr>Asymmetric encryption</vt:lpstr>
      <vt:lpstr>Demo: encryption and decryption with RSA</vt:lpstr>
      <vt:lpstr>Asymmetric encryption: Signing &amp; validation</vt:lpstr>
      <vt:lpstr>Demo: Signing with RSA </vt:lpstr>
      <vt:lpstr>TLS</vt:lpstr>
      <vt:lpstr>TLS 1.3 – Perfect Forward Secrecy</vt:lpstr>
      <vt:lpstr>TLS 1.3 – Perfect Forward Secrecy with DHKE</vt:lpstr>
      <vt:lpstr>Demo: DHKE</vt:lpstr>
      <vt:lpstr>Elliptic curves</vt:lpstr>
      <vt:lpstr>Post-quantum</vt:lpstr>
      <vt:lpstr>PowerPoint Presentation</vt:lpstr>
      <vt:lpstr>Businessland: Certificates</vt:lpstr>
      <vt:lpstr>Businessland: Certificates</vt:lpstr>
      <vt:lpstr>Certificate important points</vt:lpstr>
      <vt:lpstr>On intermediate certificates</vt:lpstr>
      <vt:lpstr>From an engineer to engineers 1/3</vt:lpstr>
      <vt:lpstr>From an engineer to engineers 2/3</vt:lpstr>
      <vt:lpstr>From an engineer to engineers 3/3</vt:lpstr>
      <vt:lpstr>On AI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Tobias Oort</dc:creator>
  <cp:lastModifiedBy>Tobias Oort</cp:lastModifiedBy>
  <cp:revision>19</cp:revision>
  <dcterms:created xsi:type="dcterms:W3CDTF">2024-09-15T11:50:07Z</dcterms:created>
  <dcterms:modified xsi:type="dcterms:W3CDTF">2024-09-17T08:45:42Z</dcterms:modified>
</cp:coreProperties>
</file>